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860" r:id="rId2"/>
    <p:sldId id="431" r:id="rId3"/>
    <p:sldId id="433" r:id="rId4"/>
    <p:sldId id="852" r:id="rId5"/>
    <p:sldId id="432" r:id="rId6"/>
    <p:sldId id="434" r:id="rId7"/>
    <p:sldId id="435" r:id="rId8"/>
    <p:sldId id="436" r:id="rId9"/>
    <p:sldId id="437" r:id="rId10"/>
    <p:sldId id="438" r:id="rId11"/>
    <p:sldId id="451" r:id="rId12"/>
    <p:sldId id="453" r:id="rId13"/>
    <p:sldId id="457" r:id="rId14"/>
    <p:sldId id="848" r:id="rId15"/>
    <p:sldId id="850" r:id="rId16"/>
    <p:sldId id="847" r:id="rId17"/>
    <p:sldId id="390" r:id="rId18"/>
    <p:sldId id="325" r:id="rId19"/>
    <p:sldId id="450" r:id="rId20"/>
    <p:sldId id="480" r:id="rId21"/>
    <p:sldId id="388" r:id="rId22"/>
    <p:sldId id="853" r:id="rId23"/>
    <p:sldId id="863" r:id="rId24"/>
    <p:sldId id="856" r:id="rId25"/>
    <p:sldId id="854" r:id="rId26"/>
    <p:sldId id="861" r:id="rId27"/>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75" userDrawn="1">
          <p15:clr>
            <a:srgbClr val="A4A3A4"/>
          </p15:clr>
        </p15:guide>
        <p15:guide id="3" orient="horz" pos="676" userDrawn="1">
          <p15:clr>
            <a:srgbClr val="A4A3A4"/>
          </p15:clr>
        </p15:guide>
        <p15:guide id="4" orient="horz" pos="1094" userDrawn="1">
          <p15:clr>
            <a:srgbClr val="A4A3A4"/>
          </p15:clr>
        </p15:guide>
        <p15:guide id="5" orient="horz" pos="3969" userDrawn="1">
          <p15:clr>
            <a:srgbClr val="A4A3A4"/>
          </p15:clr>
        </p15:guide>
        <p15:guide id="6" orient="horz" pos="381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66D4"/>
    <a:srgbClr val="FFFFFF"/>
    <a:srgbClr val="E4F6F9"/>
    <a:srgbClr val="BFFCFA"/>
    <a:srgbClr val="0945A5"/>
    <a:srgbClr val="00000A"/>
    <a:srgbClr val="A75450"/>
    <a:srgbClr val="BF6753"/>
    <a:srgbClr val="DEC6C2"/>
    <a:srgbClr val="7D52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36" autoAdjust="0"/>
    <p:restoredTop sz="94660"/>
  </p:normalViewPr>
  <p:slideViewPr>
    <p:cSldViewPr snapToGrid="0" showGuides="1">
      <p:cViewPr varScale="1">
        <p:scale>
          <a:sx n="114" d="100"/>
          <a:sy n="114" d="100"/>
        </p:scale>
        <p:origin x="616" y="176"/>
      </p:cViewPr>
      <p:guideLst>
        <p:guide pos="375"/>
        <p:guide orient="horz" pos="676"/>
        <p:guide orient="horz" pos="1094"/>
        <p:guide orient="horz" pos="3969"/>
        <p:guide orient="horz" pos="381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2025/5/24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a:miter lim="800000"/>
          </a:ln>
        </p:spPr>
      </p:sp>
      <p:sp>
        <p:nvSpPr>
          <p:cNvPr id="116739" name="Notes Placeholder 2"/>
          <p:cNvSpPr>
            <a:spLocks noGrp="1"/>
          </p:cNvSpPr>
          <p:nvPr>
            <p:ph type="body"/>
          </p:nvPr>
        </p:nvSpPr>
        <p:spPr>
          <a:xfrm>
            <a:off x="681038" y="4778375"/>
            <a:ext cx="5437187" cy="3906838"/>
          </a:xfrm>
        </p:spPr>
        <p:txBody>
          <a:bodyPr wrap="square" lIns="95558" tIns="47779" rIns="95558" bIns="47779" anchor="t" anchorCtr="0"/>
          <a:lstStyle/>
          <a:p>
            <a:pPr lvl="0" eaLnBrk="1" hangingPunct="1"/>
            <a:endParaRPr lang="en-US" altLang="zh-CN" dirty="0"/>
          </a:p>
        </p:txBody>
      </p:sp>
      <p:sp>
        <p:nvSpPr>
          <p:cNvPr id="116740" name="Slide Number Placeholder 3"/>
          <p:cNvSpPr txBox="1">
            <a:spLocks noGrp="1"/>
          </p:cNvSpPr>
          <p:nvPr>
            <p:ph type="sldNum" sz="quarter"/>
          </p:nvPr>
        </p:nvSpPr>
        <p:spPr>
          <a:xfrm>
            <a:off x="3851275" y="9429750"/>
            <a:ext cx="2944813" cy="496888"/>
          </a:xfrm>
          <a:prstGeom prst="rect">
            <a:avLst/>
          </a:prstGeom>
          <a:noFill/>
          <a:ln w="9525">
            <a:noFill/>
          </a:ln>
        </p:spPr>
        <p:txBody>
          <a:bodyPr lIns="95558" tIns="47779" rIns="95558" bIns="47779" anchor="b" anchorCtr="0"/>
          <a:lstStyle/>
          <a:p>
            <a:pPr lvl="0" algn="r" eaLnBrk="1" hangingPunct="1"/>
            <a:fld id="{9A0DB2DC-4C9A-4742-B13C-FB6460FD3503}" type="slidenum">
              <a:rPr lang="en-US" altLang="en-US" sz="1300" dirty="0"/>
              <a:t>19</a:t>
            </a:fld>
            <a:endParaRPr lang="en-US" altLang="en-US" sz="13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bg>
      <p:bgPr>
        <a:solidFill>
          <a:schemeClr val="tx1"/>
        </a:solidFill>
        <a:effectLst/>
      </p:bgPr>
    </p:bg>
    <p:spTree>
      <p:nvGrpSpPr>
        <p:cNvPr id="1" name=""/>
        <p:cNvGrpSpPr/>
        <p:nvPr/>
      </p:nvGrpSpPr>
      <p:grpSpPr>
        <a:xfrm>
          <a:off x="0" y="0"/>
          <a:ext cx="0" cy="0"/>
          <a:chOff x="0" y="0"/>
          <a:chExt cx="0" cy="0"/>
        </a:xfrm>
      </p:grpSpPr>
      <p:pic>
        <p:nvPicPr>
          <p:cNvPr id="6" name="图片 5" descr="图片包含 火, 笔记本, 游戏机, 壁炉&#10;&#10;描述已自动生成"/>
          <p:cNvPicPr>
            <a:picLocks noChangeAspect="1"/>
          </p:cNvPicPr>
          <p:nvPr userDrawn="1"/>
        </p:nvPicPr>
        <p:blipFill>
          <a:blip r:embed="rId2" cstate="screen">
            <a:alphaModFix amt="30000"/>
          </a:blip>
          <a:stretch>
            <a:fillRect/>
          </a:stretch>
        </p:blipFill>
        <p:spPr>
          <a:xfrm flipV="1">
            <a:off x="0" y="0"/>
            <a:ext cx="12192000" cy="6858000"/>
          </a:xfrm>
          <a:prstGeom prst="rect">
            <a:avLst/>
          </a:prstGeom>
        </p:spPr>
      </p:pic>
      <p:sp>
        <p:nvSpPr>
          <p:cNvPr id="2" name="标题 1"/>
          <p:cNvSpPr>
            <a:spLocks noGrp="1"/>
          </p:cNvSpPr>
          <p:nvPr>
            <p:ph type="ctrTitle" hasCustomPrompt="1"/>
          </p:nvPr>
        </p:nvSpPr>
        <p:spPr>
          <a:xfrm>
            <a:off x="660400" y="3441619"/>
            <a:ext cx="10858500" cy="1089529"/>
          </a:xfrm>
        </p:spPr>
        <p:txBody>
          <a:bodyPr anchor="b">
            <a:spAutoFit/>
          </a:bodyPr>
          <a:lstStyle>
            <a:lvl1pPr algn="l">
              <a:defRPr sz="7200" i="0">
                <a:solidFill>
                  <a:schemeClr val="bg1"/>
                </a:solidFill>
              </a:defRPr>
            </a:lvl1pPr>
          </a:lstStyle>
          <a:p>
            <a:r>
              <a:rPr lang="en-US" altLang="zh-CN" dirty="0"/>
              <a:t>Click to edit</a:t>
            </a:r>
            <a:endParaRPr lang="zh-CN" altLang="en-US" dirty="0"/>
          </a:p>
        </p:txBody>
      </p:sp>
      <p:sp>
        <p:nvSpPr>
          <p:cNvPr id="3" name="副标题 2"/>
          <p:cNvSpPr>
            <a:spLocks noGrp="1"/>
          </p:cNvSpPr>
          <p:nvPr>
            <p:ph type="subTitle" idx="1"/>
          </p:nvPr>
        </p:nvSpPr>
        <p:spPr>
          <a:xfrm>
            <a:off x="673100" y="2234883"/>
            <a:ext cx="10858500" cy="244682"/>
          </a:xfrm>
        </p:spPr>
        <p:txBody>
          <a:bodyPr>
            <a:spAutoFit/>
          </a:bodyPr>
          <a:lstStyle>
            <a:lvl1pPr marL="0" indent="0" algn="l">
              <a:buNone/>
              <a:defRPr sz="1100">
                <a:solidFill>
                  <a:schemeClr val="bg1">
                    <a:alpha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Click to edit Master subtitle style</a:t>
            </a:r>
          </a:p>
        </p:txBody>
      </p:sp>
      <p:sp>
        <p:nvSpPr>
          <p:cNvPr id="7" name="文本占位符 6"/>
          <p:cNvSpPr>
            <a:spLocks noGrp="1"/>
          </p:cNvSpPr>
          <p:nvPr>
            <p:ph type="body" sz="quarter" idx="10" hasCustomPrompt="1"/>
          </p:nvPr>
        </p:nvSpPr>
        <p:spPr>
          <a:xfrm>
            <a:off x="7867649" y="6109859"/>
            <a:ext cx="3651251" cy="180659"/>
          </a:xfrm>
        </p:spPr>
        <p:txBody>
          <a:bodyPr vert="horz" wrap="none" lIns="91440" tIns="45720" rIns="91440" bIns="45720" rtlCol="0" anchor="ctr">
            <a:noAutofit/>
          </a:bodyPr>
          <a:lstStyle>
            <a:lvl1pPr marL="0" indent="0" algn="r">
              <a:buNone/>
              <a:defRPr lang="zh-CN" altLang="en-US" sz="1000" b="0" dirty="0" smtClean="0">
                <a:ln>
                  <a:noFill/>
                </a:ln>
                <a:solidFill>
                  <a:schemeClr val="bg1"/>
                </a:solidFill>
                <a:latin typeface="Times New Roman" panose="02020603050405020304" pitchFamily="18" charset="0"/>
                <a:ea typeface="+mj-ea"/>
                <a:cs typeface="+mj-cs"/>
              </a:defRPr>
            </a:lvl1pPr>
          </a:lstStyle>
          <a:p>
            <a:pPr marL="228600" lvl="0" indent="-228600" algn="r">
              <a:spcBef>
                <a:spcPct val="0"/>
              </a:spcBef>
            </a:pPr>
            <a:r>
              <a:rPr lang="en-US" altLang="zh-CN" dirty="0"/>
              <a:t>Speaker name and title</a:t>
            </a:r>
          </a:p>
        </p:txBody>
      </p:sp>
      <p:sp>
        <p:nvSpPr>
          <p:cNvPr id="8" name="文本占位符 7"/>
          <p:cNvSpPr>
            <a:spLocks noGrp="1"/>
          </p:cNvSpPr>
          <p:nvPr>
            <p:ph type="body" sz="quarter" idx="11" hasCustomPrompt="1"/>
          </p:nvPr>
        </p:nvSpPr>
        <p:spPr>
          <a:xfrm>
            <a:off x="673100" y="6109859"/>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bg1"/>
                </a:solidFill>
                <a:latin typeface="Times New Roman" panose="02020603050405020304" pitchFamily="18" charset="0"/>
                <a:ea typeface="+mj-ea"/>
                <a:cs typeface="+mj-cs"/>
              </a:defRPr>
            </a:lvl1pPr>
          </a:lstStyle>
          <a:p>
            <a:pPr marL="0" indent="0"/>
            <a:r>
              <a:rPr lang="en-US" altLang="zh-CN" dirty="0"/>
              <a:t>OfficePLUS</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tx1"/>
        </a:solidFill>
        <a:effectLst/>
      </p:bgPr>
    </p:bg>
    <p:spTree>
      <p:nvGrpSpPr>
        <p:cNvPr id="1" name=""/>
        <p:cNvGrpSpPr/>
        <p:nvPr/>
      </p:nvGrpSpPr>
      <p:grpSpPr>
        <a:xfrm>
          <a:off x="0" y="0"/>
          <a:ext cx="0" cy="0"/>
          <a:chOff x="0" y="0"/>
          <a:chExt cx="0" cy="0"/>
        </a:xfrm>
      </p:grpSpPr>
      <p:pic>
        <p:nvPicPr>
          <p:cNvPr id="4" name="图片 3" descr="图片包含 火, 笔记本, 游戏机, 壁炉&#10;&#10;描述已自动生成"/>
          <p:cNvPicPr>
            <a:picLocks noChangeAspect="1"/>
          </p:cNvPicPr>
          <p:nvPr userDrawn="1"/>
        </p:nvPicPr>
        <p:blipFill>
          <a:blip r:embed="rId2" cstate="screen">
            <a:alphaModFix amt="30000"/>
          </a:blip>
          <a:stretch>
            <a:fillRect/>
          </a:stretch>
        </p:blipFill>
        <p:spPr>
          <a:xfrm flipV="1">
            <a:off x="0" y="0"/>
            <a:ext cx="12192000" cy="6858000"/>
          </a:xfrm>
          <a:prstGeom prst="rect">
            <a:avLst/>
          </a:prstGeom>
        </p:spPr>
      </p:pic>
      <p:sp>
        <p:nvSpPr>
          <p:cNvPr id="2" name="标题 1"/>
          <p:cNvSpPr>
            <a:spLocks noGrp="1"/>
          </p:cNvSpPr>
          <p:nvPr>
            <p:ph type="title"/>
          </p:nvPr>
        </p:nvSpPr>
        <p:spPr>
          <a:xfrm>
            <a:off x="1390653" y="4285384"/>
            <a:ext cx="5111747" cy="424732"/>
          </a:xfrm>
        </p:spPr>
        <p:txBody>
          <a:bodyPr wrap="square" anchor="b">
            <a:spAutoFit/>
          </a:bodyPr>
          <a:lstStyle>
            <a:lvl1pPr>
              <a:defRPr sz="2400">
                <a:solidFill>
                  <a:schemeClr val="bg1"/>
                </a:solidFill>
              </a:defRPr>
            </a:lvl1pPr>
          </a:lstStyle>
          <a:p>
            <a:r>
              <a:rPr lang="en-US" altLang="zh-CN" dirty="0"/>
              <a:t>Click to edit Master title style</a:t>
            </a:r>
            <a:endParaRPr lang="zh-CN" altLang="en-US" dirty="0"/>
          </a:p>
        </p:txBody>
      </p:sp>
      <p:sp>
        <p:nvSpPr>
          <p:cNvPr id="3" name="文本占位符 2"/>
          <p:cNvSpPr>
            <a:spLocks noGrp="1"/>
          </p:cNvSpPr>
          <p:nvPr>
            <p:ph type="body" idx="1" hasCustomPrompt="1"/>
          </p:nvPr>
        </p:nvSpPr>
        <p:spPr>
          <a:xfrm>
            <a:off x="1390653" y="4876801"/>
            <a:ext cx="5111747" cy="286232"/>
          </a:xfrm>
        </p:spPr>
        <p:txBody>
          <a:bodyPr wrap="square">
            <a:spAutoFit/>
          </a:bodyPr>
          <a:lstStyle>
            <a:lvl1pPr marL="0" indent="0">
              <a:buNone/>
              <a:defRPr sz="1400">
                <a:solidFill>
                  <a:schemeClr val="bg1">
                    <a:alpha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title style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6" name="日期占位符 5"/>
          <p:cNvSpPr>
            <a:spLocks noGrp="1"/>
          </p:cNvSpPr>
          <p:nvPr>
            <p:ph type="dt" sz="half" idx="10"/>
          </p:nvPr>
        </p:nvSpPr>
        <p:spPr>
          <a:xfrm>
            <a:off x="5401732" y="6235704"/>
            <a:ext cx="1388536" cy="206381"/>
          </a:xfrm>
          <a:prstGeom prst="rect">
            <a:avLst/>
          </a:prstGeom>
        </p:spPr>
        <p:txBody>
          <a:bodyPr/>
          <a:lstStyle/>
          <a:p>
            <a:endParaRPr lang="zh-CN" altLang="en-US"/>
          </a:p>
        </p:txBody>
      </p:sp>
      <p:sp>
        <p:nvSpPr>
          <p:cNvPr id="7" name="页脚占位符 6"/>
          <p:cNvSpPr>
            <a:spLocks noGrp="1"/>
          </p:cNvSpPr>
          <p:nvPr>
            <p:ph type="ftr" sz="quarter" idx="11"/>
          </p:nvPr>
        </p:nvSpPr>
        <p:spPr>
          <a:xfrm>
            <a:off x="660402" y="6235704"/>
            <a:ext cx="4140201" cy="206381"/>
          </a:xfrm>
          <a:prstGeom prst="rect">
            <a:avLst/>
          </a:prstGeom>
        </p:spPr>
        <p:txBody>
          <a:bodyPr/>
          <a:lstStyle/>
          <a:p>
            <a:r>
              <a:rPr lang="zh-CN" altLang="en-US" dirty="0">
                <a:latin typeface="Times New Roman" panose="02020603050405020304" pitchFamily="18" charset="0"/>
              </a:rPr>
              <a:t>请在插入菜单</a:t>
            </a:r>
            <a:r>
              <a:rPr lang="en-US" altLang="zh-CN" dirty="0">
                <a:latin typeface="Times New Roman" panose="02020603050405020304" pitchFamily="18" charset="0"/>
              </a:rPr>
              <a:t>—</a:t>
            </a:r>
            <a:r>
              <a:rPr lang="zh-CN" altLang="en-US" dirty="0">
                <a:latin typeface="Times New Roman" panose="02020603050405020304" pitchFamily="18" charset="0"/>
              </a:rPr>
              <a:t>页眉和页脚中修改此文本</a:t>
            </a:r>
          </a:p>
        </p:txBody>
      </p:sp>
      <p:sp>
        <p:nvSpPr>
          <p:cNvPr id="8" name="灯片编号占位符 7"/>
          <p:cNvSpPr>
            <a:spLocks noGrp="1"/>
          </p:cNvSpPr>
          <p:nvPr>
            <p:ph type="sldNum" sz="quarter" idx="12"/>
          </p:nvPr>
        </p:nvSpPr>
        <p:spPr>
          <a:xfrm>
            <a:off x="8971305" y="6235704"/>
            <a:ext cx="2547595" cy="206381"/>
          </a:xfrm>
          <a:prstGeom prst="rect">
            <a:avLst/>
          </a:prstGeom>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cSld>
  <p:clrMapOvr>
    <a:masterClrMapping/>
  </p:clrMapOvr>
  <p:transition advClick="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79"/>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399"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1">
                <a:solidFill>
                  <a:schemeClr val="bg1"/>
                </a:solidFill>
                <a:latin typeface="Calibri" panose="020F0502020204030204"/>
                <a:cs typeface="Calibri" panose="020F0502020204030204"/>
              </a:defRPr>
            </a:lvl1pPr>
          </a:lstStyle>
          <a:p>
            <a:pPr marL="12700">
              <a:lnSpc>
                <a:spcPct val="100000"/>
              </a:lnSpc>
              <a:tabLst>
                <a:tab pos="1026160" algn="l"/>
                <a:tab pos="1822450" algn="l"/>
              </a:tabLst>
            </a:pPr>
            <a:r>
              <a:rPr spc="-5" dirty="0"/>
              <a:t>A</a:t>
            </a:r>
            <a:r>
              <a:rPr spc="-20" dirty="0"/>
              <a:t>cc</a:t>
            </a:r>
            <a:r>
              <a:rPr dirty="0"/>
              <a:t>o</a:t>
            </a:r>
            <a:r>
              <a:rPr spc="-5" dirty="0"/>
              <a:t>u</a:t>
            </a:r>
            <a:r>
              <a:rPr spc="-15" dirty="0"/>
              <a:t>n</a:t>
            </a:r>
            <a:r>
              <a:rPr spc="-25" dirty="0"/>
              <a:t>t</a:t>
            </a:r>
            <a:r>
              <a:rPr spc="-5" dirty="0"/>
              <a:t>a</a:t>
            </a:r>
            <a:r>
              <a:rPr dirty="0"/>
              <a:t>bility	Inno</a:t>
            </a:r>
            <a:r>
              <a:rPr spc="-5" dirty="0"/>
              <a:t>vat</a:t>
            </a:r>
            <a:r>
              <a:rPr dirty="0"/>
              <a:t>ion	</a:t>
            </a:r>
            <a:r>
              <a:rPr spc="-10" dirty="0"/>
              <a:t>W</a:t>
            </a:r>
            <a:r>
              <a:rPr dirty="0"/>
              <a:t>i</a:t>
            </a:r>
            <a:r>
              <a:rPr spc="10" dirty="0"/>
              <a:t>n</a:t>
            </a:r>
            <a:r>
              <a:rPr spc="-10" dirty="0"/>
              <a:t>-W</a:t>
            </a:r>
            <a:r>
              <a:rPr dirty="0"/>
              <a:t>in</a:t>
            </a: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5/24/25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0402" y="0"/>
            <a:ext cx="10858500" cy="1028700"/>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0402"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p:cNvSpPr>
            <a:spLocks noGrp="1"/>
          </p:cNvSpPr>
          <p:nvPr>
            <p:ph type="dt" sz="half" idx="2"/>
          </p:nvPr>
        </p:nvSpPr>
        <p:spPr>
          <a:xfrm>
            <a:off x="5401732" y="6235704"/>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latin typeface="Times New Roman" panose="02020603050405020304" pitchFamily="18" charset="0"/>
              </a:defRPr>
            </a:lvl1pPr>
          </a:lstStyle>
          <a:p>
            <a:endParaRPr lang="zh-CN" altLang="en-US" dirty="0"/>
          </a:p>
        </p:txBody>
      </p:sp>
      <p:sp>
        <p:nvSpPr>
          <p:cNvPr id="11" name="页脚占位符 10"/>
          <p:cNvSpPr>
            <a:spLocks noGrp="1"/>
          </p:cNvSpPr>
          <p:nvPr>
            <p:ph type="ftr" sz="quarter" idx="3"/>
          </p:nvPr>
        </p:nvSpPr>
        <p:spPr>
          <a:xfrm>
            <a:off x="660402" y="6235704"/>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dirty="0">
                <a:latin typeface="Times New Roman" panose="02020603050405020304" pitchFamily="18" charset="0"/>
              </a:rPr>
              <a:t>请在插入菜单</a:t>
            </a:r>
            <a:r>
              <a:rPr lang="en-US" altLang="zh-CN" dirty="0">
                <a:latin typeface="Times New Roman" panose="02020603050405020304" pitchFamily="18" charset="0"/>
              </a:rPr>
              <a:t>—</a:t>
            </a:r>
            <a:r>
              <a:rPr lang="zh-CN" altLang="en-US" dirty="0">
                <a:latin typeface="Times New Roman" panose="02020603050405020304" pitchFamily="18" charset="0"/>
              </a:rPr>
              <a:t>页眉和页脚中修改此文本</a:t>
            </a:r>
          </a:p>
        </p:txBody>
      </p:sp>
      <p:sp>
        <p:nvSpPr>
          <p:cNvPr id="12" name="灯片编号占位符 11"/>
          <p:cNvSpPr>
            <a:spLocks noGrp="1"/>
          </p:cNvSpPr>
          <p:nvPr>
            <p:ph type="sldNum" sz="quarter" idx="4"/>
          </p:nvPr>
        </p:nvSpPr>
        <p:spPr>
          <a:xfrm>
            <a:off x="8971305" y="6235704"/>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latin typeface="Times New Roman" panose="02020603050405020304" pitchFamily="18" charset="0"/>
              </a:defRPr>
            </a:lvl1pPr>
          </a:lstStyle>
          <a:p>
            <a:fld id="{5DD3DB80-B894-403A-B48E-6FDC1A72010E}"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Lst>
  <p:txStyles>
    <p:titleStyle>
      <a:lvl1pPr algn="l" defTabSz="914400" rtl="0" eaLnBrk="1" latinLnBrk="0" hangingPunct="1">
        <a:lnSpc>
          <a:spcPct val="90000"/>
        </a:lnSpc>
        <a:spcBef>
          <a:spcPct val="0"/>
        </a:spcBef>
        <a:buNone/>
        <a:defRPr sz="2400" b="1" kern="1200">
          <a:solidFill>
            <a:schemeClr val="tx1"/>
          </a:solidFill>
          <a:latin typeface="Times New Roman" panose="020206030504050203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slideLayout" Target="../slideLayouts/slideLayout3.xml"/><Relationship Id="rId1" Type="http://schemas.openxmlformats.org/officeDocument/2006/relationships/tags" Target="../tags/tag35.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slideLayout" Target="../slideLayouts/slideLayout3.xml"/><Relationship Id="rId1" Type="http://schemas.openxmlformats.org/officeDocument/2006/relationships/tags" Target="../tags/tag36.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3.jpeg"/><Relationship Id="rId2" Type="http://schemas.openxmlformats.org/officeDocument/2006/relationships/slideLayout" Target="../slideLayouts/slideLayout3.xml"/><Relationship Id="rId1" Type="http://schemas.openxmlformats.org/officeDocument/2006/relationships/tags" Target="../tags/tag3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1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61.jpeg"/><Relationship Id="rId5" Type="http://schemas.openxmlformats.org/officeDocument/2006/relationships/image" Target="../media/image60.png"/><Relationship Id="rId4" Type="http://schemas.openxmlformats.org/officeDocument/2006/relationships/image" Target="../media/image59.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9.xml"/><Relationship Id="rId1" Type="http://schemas.openxmlformats.org/officeDocument/2006/relationships/tags" Target="../tags/tag38.xml"/><Relationship Id="rId5" Type="http://schemas.openxmlformats.org/officeDocument/2006/relationships/image" Target="../media/image4.png"/><Relationship Id="rId4" Type="http://schemas.openxmlformats.org/officeDocument/2006/relationships/image" Target="../media/image6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3.jpeg"/><Relationship Id="rId1" Type="http://schemas.openxmlformats.org/officeDocument/2006/relationships/slideLayout" Target="../slideLayouts/slideLayout5.xml"/><Relationship Id="rId6" Type="http://schemas.openxmlformats.org/officeDocument/2006/relationships/image" Target="../media/image66.jpeg"/><Relationship Id="rId5" Type="http://schemas.openxmlformats.org/officeDocument/2006/relationships/image" Target="../media/image65.jpeg"/><Relationship Id="rId4" Type="http://schemas.openxmlformats.org/officeDocument/2006/relationships/image" Target="../media/image64.jpeg"/></Relationships>
</file>

<file path=ppt/slides/_rels/slide1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3.jpe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6.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5.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4.png"/><Relationship Id="rId5" Type="http://schemas.openxmlformats.org/officeDocument/2006/relationships/tags" Target="../tags/tag6.xml"/><Relationship Id="rId10" Type="http://schemas.openxmlformats.org/officeDocument/2006/relationships/slideLayout" Target="../slideLayouts/slideLayout3.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3.xml"/><Relationship Id="rId1" Type="http://schemas.openxmlformats.org/officeDocument/2006/relationships/tags" Target="../tags/tag40.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image" Target="../media/image11.png"/><Relationship Id="rId3" Type="http://schemas.openxmlformats.org/officeDocument/2006/relationships/tags" Target="../tags/tag13.xml"/><Relationship Id="rId21" Type="http://schemas.openxmlformats.org/officeDocument/2006/relationships/slideLayout" Target="../slideLayouts/slideLayout3.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image" Target="../media/image10.png"/><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29" Type="http://schemas.openxmlformats.org/officeDocument/2006/relationships/image" Target="../media/image4.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image" Target="../media/image9.png"/><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image" Target="../media/image8.png"/><Relationship Id="rId28" Type="http://schemas.openxmlformats.org/officeDocument/2006/relationships/image" Target="../media/image13.svg"/><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image" Target="../media/image7.png"/><Relationship Id="rId27"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5.xml"/><Relationship Id="rId6" Type="http://schemas.openxmlformats.org/officeDocument/2006/relationships/image" Target="../media/image18.jpe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jpeg"/><Relationship Id="rId9"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3.xml"/><Relationship Id="rId1" Type="http://schemas.openxmlformats.org/officeDocument/2006/relationships/tags" Target="../tags/tag31.xml"/><Relationship Id="rId6" Type="http://schemas.openxmlformats.org/officeDocument/2006/relationships/image" Target="../media/image4.png"/><Relationship Id="rId5" Type="http://schemas.openxmlformats.org/officeDocument/2006/relationships/image" Target="../media/image27.png"/><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slideLayout" Target="../slideLayouts/slideLayout3.xml"/><Relationship Id="rId1" Type="http://schemas.openxmlformats.org/officeDocument/2006/relationships/tags" Target="../tags/tag3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8.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slideLayout" Target="../slideLayouts/slideLayout3.xml"/><Relationship Id="rId1" Type="http://schemas.openxmlformats.org/officeDocument/2006/relationships/tags" Target="../tags/tag33.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slideLayout" Target="../slideLayouts/slideLayout3.xml"/><Relationship Id="rId1" Type="http://schemas.openxmlformats.org/officeDocument/2006/relationships/tags" Target="../tags/tag34.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58000" r="-58000"/>
          </a:stretch>
        </a:blip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normAutofit fontScale="25000" lnSpcReduction="20000"/>
          </a:bodyPr>
          <a:lstStyle/>
          <a:p>
            <a:r>
              <a:rPr lang="en-US" altLang="zh-CN" sz="2200" dirty="0">
                <a:solidFill>
                  <a:schemeClr val="bg1"/>
                </a:solidFill>
                <a:latin typeface="Times New Roman" panose="02020603050405020304" pitchFamily="18" charset="0"/>
                <a:cs typeface="Times New Roman" panose="02020603050405020304" pitchFamily="18" charset="0"/>
              </a:rPr>
              <a:t>XYL </a:t>
            </a:r>
          </a:p>
          <a:p>
            <a:r>
              <a:rPr lang="en-US" altLang="zh-CN" sz="2200" dirty="0">
                <a:solidFill>
                  <a:schemeClr val="bg1"/>
                </a:solidFill>
                <a:latin typeface="Times New Roman" panose="02020603050405020304" pitchFamily="18" charset="0"/>
                <a:cs typeface="Times New Roman" panose="02020603050405020304" pitchFamily="18" charset="0"/>
              </a:rPr>
              <a:t>Since 2011</a:t>
            </a:r>
            <a:endParaRPr lang="zh-CN" altLang="en-US" sz="2200" dirty="0">
              <a:solidFill>
                <a:schemeClr val="bg1"/>
              </a:solidFill>
              <a:latin typeface="Times New Roman" panose="02020603050405020304" pitchFamily="18" charset="0"/>
              <a:cs typeface="Times New Roman" panose="02020603050405020304" pitchFamily="18" charset="0"/>
            </a:endParaRPr>
          </a:p>
        </p:txBody>
      </p:sp>
      <p:cxnSp>
        <p:nvCxnSpPr>
          <p:cNvPr id="20" name="直接连接符 19"/>
          <p:cNvCxnSpPr/>
          <p:nvPr/>
        </p:nvCxnSpPr>
        <p:spPr>
          <a:xfrm flipV="1">
            <a:off x="4153108" y="2349745"/>
            <a:ext cx="5055235" cy="50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4153019" y="3947007"/>
            <a:ext cx="5073650" cy="127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标题 3"/>
          <p:cNvSpPr>
            <a:spLocks noGrp="1"/>
          </p:cNvSpPr>
          <p:nvPr>
            <p:ph type="ctrTitle"/>
          </p:nvPr>
        </p:nvSpPr>
        <p:spPr>
          <a:xfrm>
            <a:off x="2108813" y="2649220"/>
            <a:ext cx="9332595" cy="1004570"/>
          </a:xfrm>
          <a:effectLst>
            <a:glow rad="63500">
              <a:schemeClr val="accent2">
                <a:satMod val="175000"/>
                <a:alpha val="40000"/>
              </a:schemeClr>
            </a:glow>
          </a:effectLst>
        </p:spPr>
        <p:txBody>
          <a:bodyPr wrap="square" anchor="ctr" anchorCtr="0"/>
          <a:lstStyle/>
          <a:p>
            <a:pPr algn="l"/>
            <a:r>
              <a:rPr lang="en-US" altLang="zh-CN" sz="6600" dirty="0">
                <a:solidFill>
                  <a:schemeClr val="bg1"/>
                </a:solidFill>
                <a:ea typeface="宋体" panose="02010600030101010101" pitchFamily="2" charset="-122"/>
                <a:cs typeface="Times New Roman" panose="02020603050405020304" pitchFamily="18" charset="0"/>
                <a:sym typeface="+mn-lt"/>
              </a:rPr>
              <a:t>XYL INTRODUCTION</a:t>
            </a:r>
          </a:p>
        </p:txBody>
      </p:sp>
      <p:sp>
        <p:nvSpPr>
          <p:cNvPr id="23" name="副标题 4"/>
          <p:cNvSpPr>
            <a:spLocks noGrp="1"/>
          </p:cNvSpPr>
          <p:nvPr/>
        </p:nvSpPr>
        <p:spPr>
          <a:xfrm>
            <a:off x="5344795" y="4174490"/>
            <a:ext cx="3585845" cy="368300"/>
          </a:xfrm>
          <a:prstGeom prst="rect">
            <a:avLst/>
          </a:prstGeom>
        </p:spPr>
        <p:txBody>
          <a:bodyPr vert="horz" wrap="square"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bg1">
                    <a:alpha val="50000"/>
                  </a:schemeClr>
                </a:solidFill>
                <a:latin typeface="Times New Roman" panose="02020603050405020304" pitchFamily="18"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Times New Roman" panose="02020603050405020304" pitchFamily="18" charset="0"/>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Times New Roman" panose="02020603050405020304" pitchFamily="18" charset="0"/>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Times New Roman" panose="02020603050405020304" pitchFamily="18" charset="0"/>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altLang="zh-CN" sz="2000" dirty="0">
                <a:solidFill>
                  <a:schemeClr val="bg1">
                    <a:alpha val="50000"/>
                  </a:schemeClr>
                </a:solidFill>
                <a:ea typeface="宋体" panose="02010600030101010101" pitchFamily="2" charset="-122"/>
                <a:cs typeface="Times New Roman" panose="02020603050405020304" pitchFamily="18" charset="0"/>
                <a:sym typeface="+mn-lt"/>
              </a:rPr>
              <a:t>R-MAT Material Technology</a:t>
            </a:r>
          </a:p>
        </p:txBody>
      </p:sp>
      <p:sp>
        <p:nvSpPr>
          <p:cNvPr id="24" name="文本占位符 5"/>
          <p:cNvSpPr txBox="1"/>
          <p:nvPr/>
        </p:nvSpPr>
        <p:spPr>
          <a:xfrm>
            <a:off x="6538595" y="4579620"/>
            <a:ext cx="1464310" cy="296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chemeClr val="bg1"/>
                </a:solidFill>
                <a:latin typeface="Times New Roman" panose="02020603050405020304" pitchFamily="18" charset="0"/>
                <a:ea typeface="宋体" panose="02010600030101010101" pitchFamily="2" charset="-122"/>
                <a:cs typeface="Times New Roman" panose="02020603050405020304" pitchFamily="18" charset="0"/>
                <a:sym typeface="+mn-lt"/>
              </a:rPr>
              <a:t>Since 2011</a:t>
            </a:r>
            <a:endParaRPr lang="zh-CN" altLang="en-US" dirty="0">
              <a:solidFill>
                <a:schemeClr val="bg1"/>
              </a:solidFill>
              <a:latin typeface="Times New Roman" panose="02020603050405020304" pitchFamily="18" charset="0"/>
              <a:ea typeface="宋体" panose="02010600030101010101" pitchFamily="2" charset="-122"/>
              <a:cs typeface="Times New Roman" panose="02020603050405020304" pitchFamily="18" charset="0"/>
              <a:sym typeface="+mn-lt"/>
            </a:endParaRPr>
          </a:p>
        </p:txBody>
      </p:sp>
      <p:pic>
        <p:nvPicPr>
          <p:cNvPr id="6" name="图片 5" descr="R-MAT Logo"/>
          <p:cNvPicPr>
            <a:picLocks noChangeAspect="1"/>
          </p:cNvPicPr>
          <p:nvPr/>
        </p:nvPicPr>
        <p:blipFill>
          <a:blip r:embed="rId3"/>
          <a:stretch>
            <a:fillRect/>
          </a:stretch>
        </p:blipFill>
        <p:spPr>
          <a:xfrm>
            <a:off x="10331450" y="377190"/>
            <a:ext cx="907415" cy="751840"/>
          </a:xfrm>
          <a:prstGeom prst="rect">
            <a:avLst/>
          </a:prstGeom>
        </p:spPr>
      </p:pic>
      <p:sp>
        <p:nvSpPr>
          <p:cNvPr id="8" name="文本占位符 7"/>
          <p:cNvSpPr>
            <a:spLocks noGrp="1"/>
          </p:cNvSpPr>
          <p:nvPr>
            <p:ph type="body" sz="quarter" idx="11"/>
          </p:nvPr>
        </p:nvSpPr>
        <p:spPr>
          <a:xfrm>
            <a:off x="10455910" y="5915025"/>
            <a:ext cx="1062990" cy="180975"/>
          </a:xfrm>
        </p:spPr>
        <p:txBody>
          <a:bodyPr/>
          <a:lstStyle/>
          <a:p>
            <a:pPr algn="r"/>
            <a:r>
              <a:rPr lang="en-US" altLang="zh-CN"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rPr>
              <a:t>R-</a:t>
            </a:r>
            <a:r>
              <a:rPr lang="en-US" altLang="zh-CN" b="1" dirty="0">
                <a:solidFill>
                  <a:schemeClr val="tx1"/>
                </a:solidFill>
                <a:ea typeface="宋体" panose="02010600030101010101" pitchFamily="2" charset="-122"/>
                <a:cs typeface="Times New Roman" panose="02020603050405020304" pitchFamily="18" charset="0"/>
                <a:sym typeface="+mn-lt"/>
              </a:rPr>
              <a:t>MAT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19"/>
          <p:cNvSpPr>
            <a:spLocks noGrp="1"/>
          </p:cNvSpPr>
          <p:nvPr>
            <p:ph type="title"/>
          </p:nvPr>
        </p:nvSpPr>
        <p:spPr>
          <a:xfrm>
            <a:off x="539750" y="357505"/>
            <a:ext cx="10858500" cy="671195"/>
          </a:xfrm>
        </p:spPr>
        <p:txBody>
          <a:bodyPr wrap="square">
            <a:normAutofit/>
          </a:bodyPr>
          <a:lstStyle/>
          <a:p>
            <a:pPr>
              <a:buSzPct val="25000"/>
            </a:pPr>
            <a:r>
              <a:rPr kumimoji="1" lang="en-US" altLang="zh-CN" sz="3000" b="1" dirty="0" err="1">
                <a:solidFill>
                  <a:schemeClr val="tx1"/>
                </a:solidFill>
                <a:uFillTx/>
                <a:cs typeface="Times New Roman" panose="02020603050405020304" pitchFamily="18" charset="0"/>
              </a:rPr>
              <a:t>Warehouse</a:t>
            </a:r>
          </a:p>
        </p:txBody>
      </p:sp>
      <p:grpSp>
        <p:nvGrpSpPr>
          <p:cNvPr id="2" name="组合 1"/>
          <p:cNvGrpSpPr/>
          <p:nvPr/>
        </p:nvGrpSpPr>
        <p:grpSpPr>
          <a:xfrm>
            <a:off x="718185" y="1123315"/>
            <a:ext cx="10664825" cy="5207635"/>
            <a:chOff x="1131" y="1769"/>
            <a:chExt cx="16795" cy="8201"/>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1" y="1803"/>
              <a:ext cx="5323" cy="3991"/>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74" y="1769"/>
              <a:ext cx="5370" cy="4026"/>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64" y="1803"/>
              <a:ext cx="5240" cy="3991"/>
            </a:xfrm>
            <a:prstGeom prst="rect">
              <a:avLst/>
            </a:prstGeom>
          </p:spPr>
        </p:pic>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31" y="5948"/>
              <a:ext cx="5322" cy="3991"/>
            </a:xfrm>
            <a:prstGeom prst="rect">
              <a:avLst/>
            </a:prstGeom>
          </p:spPr>
        </p:pic>
        <p:pic>
          <p:nvPicPr>
            <p:cNvPr id="10" name="图片 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75" y="5944"/>
              <a:ext cx="5369" cy="4026"/>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2666" y="6007"/>
              <a:ext cx="5261" cy="3945"/>
            </a:xfrm>
            <a:prstGeom prst="rect">
              <a:avLst/>
            </a:prstGeom>
          </p:spPr>
        </p:pic>
      </p:grpSp>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390653" y="2020457"/>
            <a:ext cx="10038712" cy="1754326"/>
          </a:xfrm>
          <a:effectLst>
            <a:reflection blurRad="6350" stA="50000" endA="300" endPos="90000" dir="5400000" sy="-100000" algn="bl" rotWithShape="0"/>
          </a:effectLst>
        </p:spPr>
        <p:txBody>
          <a:bodyPr/>
          <a:lstStyle/>
          <a:p>
            <a:r>
              <a:rPr lang="en-US" altLang="zh-CN" sz="6000" dirty="0">
                <a:solidFill>
                  <a:schemeClr val="bg1"/>
                </a:solidFill>
                <a:latin typeface="+mn-lt"/>
                <a:cs typeface="Arial Rounded MT Bold" panose="020F0704030504030204" charset="0"/>
                <a:sym typeface="+mn-ea"/>
              </a:rPr>
              <a:t>XYL Vietnam Factory (South)</a:t>
            </a:r>
            <a:endParaRPr lang="en-US" altLang="zh-CN" sz="6000" dirty="0">
              <a:solidFill>
                <a:schemeClr val="bg1"/>
              </a:solidFill>
              <a:latin typeface="+mn-lt"/>
              <a:ea typeface="宋体" panose="02010600030101010101" pitchFamily="2" charset="-122"/>
              <a:cs typeface="Arial Rounded MT Bold" panose="020F0704030504030204" charset="0"/>
              <a:sym typeface="+mn-ea"/>
            </a:endParaRPr>
          </a:p>
        </p:txBody>
      </p:sp>
      <p:pic>
        <p:nvPicPr>
          <p:cNvPr id="6" name="图片 5" descr="R-MAT Logo">
            <a:extLst>
              <a:ext uri="{FF2B5EF4-FFF2-40B4-BE49-F238E27FC236}">
                <a16:creationId xmlns:a16="http://schemas.microsoft.com/office/drawing/2014/main" id="{77C0CBDD-65DB-C82A-C4E6-67F9A3092CD7}"/>
              </a:ext>
            </a:extLst>
          </p:cNvPr>
          <p:cNvPicPr>
            <a:picLocks noChangeAspect="1"/>
          </p:cNvPicPr>
          <p:nvPr/>
        </p:nvPicPr>
        <p:blipFill>
          <a:blip r:embed="rId3"/>
          <a:stretch>
            <a:fillRect/>
          </a:stretch>
        </p:blipFill>
        <p:spPr>
          <a:xfrm>
            <a:off x="10331450" y="377190"/>
            <a:ext cx="907415" cy="7518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7600" y="3828415"/>
            <a:ext cx="2527300" cy="2543175"/>
          </a:xfrm>
          <a:prstGeom prst="rect">
            <a:avLst/>
          </a:prstGeom>
        </p:spPr>
      </p:pic>
      <p:sp>
        <p:nvSpPr>
          <p:cNvPr id="120" name="Title 119"/>
          <p:cNvSpPr>
            <a:spLocks noGrp="1"/>
          </p:cNvSpPr>
          <p:nvPr>
            <p:ph type="title"/>
          </p:nvPr>
        </p:nvSpPr>
        <p:spPr>
          <a:xfrm>
            <a:off x="539750" y="357505"/>
            <a:ext cx="10858500" cy="671195"/>
          </a:xfrm>
        </p:spPr>
        <p:txBody>
          <a:bodyPr wrap="square">
            <a:normAutofit/>
          </a:bodyPr>
          <a:lstStyle/>
          <a:p>
            <a:pPr>
              <a:buSzPct val="25000"/>
            </a:pPr>
            <a:r>
              <a:rPr kumimoji="1" lang="en-US" altLang="zh-CN" sz="3000" b="1" dirty="0" err="1">
                <a:solidFill>
                  <a:schemeClr val="tx1"/>
                </a:solidFill>
                <a:uFillTx/>
                <a:cs typeface="Times New Roman" panose="02020603050405020304" pitchFamily="18" charset="0"/>
              </a:rPr>
              <a:t>Vietnam Factory Profile (South Vietnam)</a:t>
            </a:r>
          </a:p>
        </p:txBody>
      </p:sp>
      <p:sp>
        <p:nvSpPr>
          <p:cNvPr id="21" name="矩形: 圆角 20"/>
          <p:cNvSpPr/>
          <p:nvPr/>
        </p:nvSpPr>
        <p:spPr>
          <a:xfrm rot="5400000">
            <a:off x="132080" y="1844040"/>
            <a:ext cx="1195070" cy="95250"/>
          </a:xfrm>
          <a:prstGeom prst="roundRect">
            <a:avLst>
              <a:gd name="adj" fmla="val 0"/>
            </a:avLst>
          </a:prstGeom>
          <a:gradFill>
            <a:gsLst>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dirty="0">
              <a:solidFill>
                <a:srgbClr val="000917"/>
              </a:solidFill>
              <a:latin typeface="Times New Roman" panose="02020603050405020304" pitchFamily="18" charset="0"/>
              <a:cs typeface="+mn-ea"/>
              <a:sym typeface="+mn-lt"/>
            </a:endParaRPr>
          </a:p>
        </p:txBody>
      </p:sp>
      <p:sp>
        <p:nvSpPr>
          <p:cNvPr id="3" name="矩形: 圆角 6"/>
          <p:cNvSpPr/>
          <p:nvPr/>
        </p:nvSpPr>
        <p:spPr>
          <a:xfrm>
            <a:off x="4531370" y="2673153"/>
            <a:ext cx="2994381" cy="411508"/>
          </a:xfrm>
          <a:prstGeom prst="roundRect">
            <a:avLst>
              <a:gd name="adj" fmla="val 0"/>
            </a:avLst>
          </a:prstGeom>
          <a:noFill/>
          <a:ln w="3175" cap="rnd">
            <a:noFill/>
            <a:prstDash val="solid"/>
            <a:roun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rPr>
              <a:t>Area</a:t>
            </a:r>
            <a:endParaRPr lang="zh-CN" altLang="en-US"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endParaRPr>
          </a:p>
        </p:txBody>
      </p:sp>
      <p:sp>
        <p:nvSpPr>
          <p:cNvPr id="6" name="矩形: 圆角 7"/>
          <p:cNvSpPr/>
          <p:nvPr/>
        </p:nvSpPr>
        <p:spPr>
          <a:xfrm>
            <a:off x="1172845" y="2673350"/>
            <a:ext cx="2726690" cy="411480"/>
          </a:xfrm>
          <a:prstGeom prst="roundRect">
            <a:avLst>
              <a:gd name="adj" fmla="val 0"/>
            </a:avLst>
          </a:prstGeom>
          <a:noFill/>
          <a:ln w="57150" cap="rnd">
            <a:noFill/>
            <a:prstDash val="solid"/>
            <a:roun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rPr>
              <a:t>Location </a:t>
            </a:r>
            <a:endParaRPr lang="zh-CN" altLang="en-US"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endParaRPr>
          </a:p>
        </p:txBody>
      </p:sp>
      <p:sp>
        <p:nvSpPr>
          <p:cNvPr id="9" name="矩形: 圆角 8"/>
          <p:cNvSpPr/>
          <p:nvPr/>
        </p:nvSpPr>
        <p:spPr>
          <a:xfrm>
            <a:off x="8389620" y="2673350"/>
            <a:ext cx="3025775" cy="411480"/>
          </a:xfrm>
          <a:prstGeom prst="roundRect">
            <a:avLst>
              <a:gd name="adj" fmla="val 0"/>
            </a:avLst>
          </a:prstGeom>
          <a:noFill/>
          <a:ln w="3175" cap="rnd">
            <a:noFill/>
            <a:prstDash val="solid"/>
            <a:roun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rPr>
              <a:t>Employee</a:t>
            </a:r>
            <a:endParaRPr lang="zh-CN" altLang="en-US"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endParaRPr>
          </a:p>
        </p:txBody>
      </p:sp>
      <p:sp>
        <p:nvSpPr>
          <p:cNvPr id="10" name="文本框 9"/>
          <p:cNvSpPr txBox="1"/>
          <p:nvPr/>
        </p:nvSpPr>
        <p:spPr>
          <a:xfrm>
            <a:off x="776605" y="3169285"/>
            <a:ext cx="3856990" cy="659130"/>
          </a:xfrm>
          <a:prstGeom prst="rect">
            <a:avLst/>
          </a:prstGeom>
          <a:noFill/>
        </p:spPr>
        <p:txBody>
          <a:bodyPr wrap="square">
            <a:noAutofit/>
          </a:bodyPr>
          <a:lstStyle/>
          <a:p>
            <a:pPr algn="ctr">
              <a:lnSpc>
                <a:spcPct val="150000"/>
              </a:lnSpc>
            </a:pPr>
            <a:r>
              <a:rPr lang="en-US" altLang="zh-CN" sz="1200" dirty="0">
                <a:latin typeface="Arial Rounded MT Bold" panose="020F0704030504030204" charset="0"/>
                <a:ea typeface="宋体" panose="02010600030101010101" pitchFamily="2" charset="-122"/>
                <a:cs typeface="Arial Rounded MT Bold" panose="020F0704030504030204" charset="0"/>
                <a:sym typeface="+mn-lt"/>
              </a:rPr>
              <a:t>R-MAT South Vietnam:  Binh Doung City</a:t>
            </a:r>
          </a:p>
          <a:p>
            <a:pPr algn="ctr">
              <a:lnSpc>
                <a:spcPct val="150000"/>
              </a:lnSpc>
            </a:pPr>
            <a:r>
              <a:rPr lang="en-US" altLang="zh-CN" sz="1200" b="1" dirty="0">
                <a:sym typeface="+mn-ea"/>
              </a:rPr>
              <a:t>1 hours20mins from Ho Chi Minh Airport</a:t>
            </a:r>
            <a:endParaRPr lang="en-US" altLang="zh-CN" sz="1200" dirty="0">
              <a:latin typeface="Arial Rounded MT Bold" panose="020F0704030504030204" charset="0"/>
              <a:ea typeface="宋体" panose="02010600030101010101" pitchFamily="2" charset="-122"/>
              <a:cs typeface="Arial Rounded MT Bold" panose="020F0704030504030204" charset="0"/>
              <a:sym typeface="+mn-lt"/>
            </a:endParaRPr>
          </a:p>
          <a:p>
            <a:pPr algn="ctr">
              <a:lnSpc>
                <a:spcPct val="150000"/>
              </a:lnSpc>
            </a:pPr>
            <a:r>
              <a:rPr lang="en-US" altLang="zh-CN" sz="1200" dirty="0">
                <a:latin typeface="Arial Rounded MT Bold" panose="020F0704030504030204" charset="0"/>
                <a:ea typeface="宋体" panose="02010600030101010101" pitchFamily="2" charset="-122"/>
                <a:cs typeface="Arial Rounded MT Bold" panose="020F0704030504030204" charset="0"/>
                <a:sym typeface="+mn-lt"/>
              </a:rPr>
              <a:t> </a:t>
            </a:r>
          </a:p>
          <a:p>
            <a:pPr algn="ctr">
              <a:lnSpc>
                <a:spcPct val="150000"/>
              </a:lnSpc>
            </a:pPr>
            <a:endParaRPr lang="en-US" altLang="zh-CN" sz="1200" dirty="0">
              <a:latin typeface="Arial Rounded MT Bold" panose="020F0704030504030204" charset="0"/>
              <a:ea typeface="宋体" panose="02010600030101010101" pitchFamily="2" charset="-122"/>
              <a:cs typeface="Arial Rounded MT Bold" panose="020F0704030504030204" charset="0"/>
              <a:sym typeface="+mn-lt"/>
            </a:endParaRPr>
          </a:p>
        </p:txBody>
      </p:sp>
      <p:sp>
        <p:nvSpPr>
          <p:cNvPr id="11" name="文本框 10"/>
          <p:cNvSpPr txBox="1"/>
          <p:nvPr/>
        </p:nvSpPr>
        <p:spPr>
          <a:xfrm>
            <a:off x="4767580" y="3242945"/>
            <a:ext cx="2994660" cy="408305"/>
          </a:xfrm>
          <a:prstGeom prst="rect">
            <a:avLst/>
          </a:prstGeom>
          <a:noFill/>
        </p:spPr>
        <p:txBody>
          <a:bodyPr wrap="square">
            <a:noAutofit/>
          </a:bodyPr>
          <a:lstStyle/>
          <a:p>
            <a:pPr algn="ctr">
              <a:lnSpc>
                <a:spcPct val="150000"/>
              </a:lnSpc>
            </a:pPr>
            <a:r>
              <a:rPr lang="en-US" altLang="zh-CN" sz="1200" dirty="0">
                <a:latin typeface="Arial Rounded MT Bold" panose="020F0704030504030204" charset="0"/>
                <a:ea typeface="宋体" panose="02010600030101010101" pitchFamily="2" charset="-122"/>
                <a:cs typeface="Arial Rounded MT Bold" panose="020F0704030504030204" charset="0"/>
                <a:sym typeface="+mn-lt"/>
              </a:rPr>
              <a:t>South Vietnam Plant Area: 5800</a:t>
            </a:r>
            <a:r>
              <a:rPr lang="zh-CN" altLang="en-US" sz="1200" b="0" i="0" dirty="0">
                <a:solidFill>
                  <a:srgbClr val="333333"/>
                </a:solidFill>
                <a:effectLst/>
                <a:latin typeface="Arial Rounded MT Bold" panose="020F0704030504030204" charset="0"/>
                <a:ea typeface="宋体" panose="02010600030101010101" pitchFamily="2" charset="-122"/>
                <a:cs typeface="Arial Rounded MT Bold" panose="020F0704030504030204" charset="0"/>
              </a:rPr>
              <a:t>㎡</a:t>
            </a:r>
            <a:endParaRPr lang="en-US" altLang="zh-CN" sz="1200" b="0" i="0" dirty="0">
              <a:solidFill>
                <a:srgbClr val="333333"/>
              </a:solidFill>
              <a:effectLst/>
              <a:latin typeface="Arial Rounded MT Bold" panose="020F0704030504030204" charset="0"/>
              <a:ea typeface="宋体" panose="02010600030101010101" pitchFamily="2" charset="-122"/>
              <a:cs typeface="Arial Rounded MT Bold" panose="020F0704030504030204" charset="0"/>
            </a:endParaRPr>
          </a:p>
          <a:p>
            <a:pPr algn="ctr">
              <a:lnSpc>
                <a:spcPct val="150000"/>
              </a:lnSpc>
            </a:pPr>
            <a:endParaRPr lang="en-US" altLang="zh-CN" sz="1000" dirty="0">
              <a:latin typeface="Arial Rounded MT Bold" panose="020F0704030504030204" charset="0"/>
              <a:ea typeface="宋体" panose="02010600030101010101" pitchFamily="2" charset="-122"/>
              <a:cs typeface="Arial Rounded MT Bold" panose="020F0704030504030204" charset="0"/>
              <a:sym typeface="+mn-lt"/>
            </a:endParaRPr>
          </a:p>
        </p:txBody>
      </p:sp>
      <p:sp>
        <p:nvSpPr>
          <p:cNvPr id="12" name="文本框 11"/>
          <p:cNvSpPr txBox="1"/>
          <p:nvPr/>
        </p:nvSpPr>
        <p:spPr>
          <a:xfrm>
            <a:off x="8055610" y="3237865"/>
            <a:ext cx="3854450" cy="368300"/>
          </a:xfrm>
          <a:prstGeom prst="rect">
            <a:avLst/>
          </a:prstGeom>
          <a:noFill/>
        </p:spPr>
        <p:txBody>
          <a:bodyPr wrap="square">
            <a:spAutoFit/>
          </a:bodyPr>
          <a:lstStyle/>
          <a:p>
            <a:pPr algn="ctr">
              <a:lnSpc>
                <a:spcPct val="150000"/>
              </a:lnSpc>
            </a:pPr>
            <a:r>
              <a:rPr lang="en-US" altLang="zh-CN" sz="1200" dirty="0">
                <a:latin typeface="Arial Rounded MT Bold" panose="020F0704030504030204" charset="0"/>
                <a:ea typeface="宋体" panose="02010600030101010101" pitchFamily="2" charset="-122"/>
                <a:cs typeface="Arial Rounded MT Bold" panose="020F0704030504030204" charset="0"/>
                <a:sym typeface="+mn-lt"/>
              </a:rPr>
              <a:t>South Vietnam Employee: 100 Technician: 5</a:t>
            </a:r>
          </a:p>
        </p:txBody>
      </p:sp>
      <p:sp>
        <p:nvSpPr>
          <p:cNvPr id="14" name="矩形: 圆角 13"/>
          <p:cNvSpPr/>
          <p:nvPr/>
        </p:nvSpPr>
        <p:spPr>
          <a:xfrm>
            <a:off x="2208567" y="3084661"/>
            <a:ext cx="908036" cy="84483"/>
          </a:xfrm>
          <a:prstGeom prst="roundRect">
            <a:avLst>
              <a:gd name="adj" fmla="val 50000"/>
            </a:avLst>
          </a:prstGeom>
          <a:gradFill>
            <a:gsLst>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dirty="0">
              <a:solidFill>
                <a:srgbClr val="000917"/>
              </a:solidFill>
              <a:latin typeface="Times New Roman" panose="02020603050405020304" pitchFamily="18" charset="0"/>
              <a:cs typeface="+mn-ea"/>
              <a:sym typeface="+mn-lt"/>
            </a:endParaRPr>
          </a:p>
        </p:txBody>
      </p:sp>
      <p:sp>
        <p:nvSpPr>
          <p:cNvPr id="15" name="矩形: 圆角 14"/>
          <p:cNvSpPr/>
          <p:nvPr/>
        </p:nvSpPr>
        <p:spPr>
          <a:xfrm>
            <a:off x="5607283" y="3084579"/>
            <a:ext cx="908036" cy="84483"/>
          </a:xfrm>
          <a:prstGeom prst="roundRect">
            <a:avLst>
              <a:gd name="adj" fmla="val 50000"/>
            </a:avLst>
          </a:prstGeom>
          <a:gradFill>
            <a:gsLst>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dirty="0">
              <a:solidFill>
                <a:srgbClr val="000917"/>
              </a:solidFill>
              <a:latin typeface="Times New Roman" panose="02020603050405020304" pitchFamily="18" charset="0"/>
              <a:cs typeface="+mn-ea"/>
              <a:sym typeface="+mn-lt"/>
            </a:endParaRPr>
          </a:p>
        </p:txBody>
      </p:sp>
      <p:sp>
        <p:nvSpPr>
          <p:cNvPr id="16" name="矩形: 圆角 15"/>
          <p:cNvSpPr/>
          <p:nvPr/>
        </p:nvSpPr>
        <p:spPr>
          <a:xfrm>
            <a:off x="9547298" y="3084910"/>
            <a:ext cx="908036" cy="84483"/>
          </a:xfrm>
          <a:prstGeom prst="roundRect">
            <a:avLst>
              <a:gd name="adj" fmla="val 50000"/>
            </a:avLst>
          </a:prstGeom>
          <a:gradFill>
            <a:gsLst>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dirty="0">
              <a:solidFill>
                <a:srgbClr val="000917"/>
              </a:solidFill>
              <a:latin typeface="Times New Roman" panose="02020603050405020304" pitchFamily="18" charset="0"/>
              <a:cs typeface="+mn-ea"/>
              <a:sym typeface="+mn-lt"/>
            </a:endParaRPr>
          </a:p>
        </p:txBody>
      </p:sp>
      <p:sp>
        <p:nvSpPr>
          <p:cNvPr id="8" name="文本占位符 1"/>
          <p:cNvSpPr>
            <a:spLocks noGrp="1"/>
          </p:cNvSpPr>
          <p:nvPr/>
        </p:nvSpPr>
        <p:spPr>
          <a:xfrm>
            <a:off x="10582910" y="6135370"/>
            <a:ext cx="1062990" cy="171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CN" sz="1000" dirty="0">
                <a:latin typeface="Arial Rounded MT Bold" panose="020F0704030504030204" charset="0"/>
                <a:ea typeface="宋体" panose="02010600030101010101" pitchFamily="2" charset="-122"/>
                <a:cs typeface="Arial Rounded MT Bold" panose="020F0704030504030204" charset="0"/>
                <a:sym typeface="+mn-lt"/>
              </a:rPr>
              <a:t>R-MAT</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pic>
        <p:nvPicPr>
          <p:cNvPr id="4" name="图片 3" descr="d584579b626894dc688443e957f71ef"/>
          <p:cNvPicPr>
            <a:picLocks noChangeAspect="1"/>
          </p:cNvPicPr>
          <p:nvPr/>
        </p:nvPicPr>
        <p:blipFill>
          <a:blip r:embed="rId5"/>
          <a:stretch>
            <a:fillRect/>
          </a:stretch>
        </p:blipFill>
        <p:spPr>
          <a:xfrm>
            <a:off x="1403350" y="3866515"/>
            <a:ext cx="2390775" cy="2524760"/>
          </a:xfrm>
          <a:prstGeom prst="rect">
            <a:avLst/>
          </a:prstGeom>
        </p:spPr>
      </p:pic>
      <p:pic>
        <p:nvPicPr>
          <p:cNvPr id="7" name="图片 6" descr="98ce5b31c13251742210cd0785339b1"/>
          <p:cNvPicPr>
            <a:picLocks noChangeAspect="1"/>
          </p:cNvPicPr>
          <p:nvPr/>
        </p:nvPicPr>
        <p:blipFill>
          <a:blip r:embed="rId6"/>
          <a:stretch>
            <a:fillRect/>
          </a:stretch>
        </p:blipFill>
        <p:spPr>
          <a:xfrm>
            <a:off x="4875530" y="3809365"/>
            <a:ext cx="2886710" cy="2625725"/>
          </a:xfrm>
          <a:prstGeom prst="rect">
            <a:avLst/>
          </a:prstGeom>
        </p:spPr>
      </p:pic>
      <p:sp>
        <p:nvSpPr>
          <p:cNvPr id="18" name="文本框 17"/>
          <p:cNvSpPr txBox="1"/>
          <p:nvPr/>
        </p:nvSpPr>
        <p:spPr>
          <a:xfrm>
            <a:off x="968375" y="1186815"/>
            <a:ext cx="10050145" cy="1409700"/>
          </a:xfrm>
          <a:prstGeom prst="rect">
            <a:avLst/>
          </a:prstGeom>
          <a:noFill/>
        </p:spPr>
        <p:txBody>
          <a:bodyPr wrap="square" rtlCol="0" anchor="t">
            <a:noAutofit/>
          </a:bodyPr>
          <a:lstStyle/>
          <a:p>
            <a:pPr indent="0" fontAlgn="auto">
              <a:lnSpc>
                <a:spcPts val="2460"/>
              </a:lnSpc>
            </a:pPr>
            <a:r>
              <a:rPr lang="en-US" altLang="zh-CN" sz="1300" dirty="0">
                <a:latin typeface="Arial Rounded MT Bold" panose="020F0704030504030204" charset="0"/>
                <a:ea typeface="宋体" panose="02010600030101010101" pitchFamily="2" charset="-122"/>
                <a:cs typeface="Arial Rounded MT Bold" panose="020F0704030504030204" charset="0"/>
                <a:sym typeface="+mn-lt"/>
              </a:rPr>
              <a:t>1. Provides bottom components to Brand in Vietnam</a:t>
            </a:r>
          </a:p>
          <a:p>
            <a:pPr indent="0" fontAlgn="auto">
              <a:lnSpc>
                <a:spcPts val="2460"/>
              </a:lnSpc>
            </a:pPr>
            <a:r>
              <a:rPr lang="en-US" altLang="zh-CN" sz="1300" dirty="0">
                <a:latin typeface="Arial Rounded MT Bold" panose="020F0704030504030204" charset="0"/>
                <a:ea typeface="宋体" panose="02010600030101010101" pitchFamily="2" charset="-122"/>
                <a:cs typeface="Arial Rounded MT Bold" panose="020F0704030504030204" charset="0"/>
                <a:sym typeface="+mn-lt"/>
              </a:rPr>
              <a:t>2. South factory has strong production capabilities, equipped with advanced machinery and a skilled team, allowing for efficient and stable large-scale production. The factory strictly follows quality control procedures to ensure products consistently meet high standards, while its flexible production lines can be adjusted to meet varying requirements</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19"/>
          <p:cNvSpPr>
            <a:spLocks noGrp="1"/>
          </p:cNvSpPr>
          <p:nvPr>
            <p:ph type="title"/>
          </p:nvPr>
        </p:nvSpPr>
        <p:spPr>
          <a:xfrm>
            <a:off x="539750" y="357505"/>
            <a:ext cx="10858500" cy="671195"/>
          </a:xfrm>
        </p:spPr>
        <p:txBody>
          <a:bodyPr wrap="square">
            <a:normAutofit/>
          </a:bodyPr>
          <a:lstStyle/>
          <a:p>
            <a:pPr>
              <a:buSzPct val="25000"/>
            </a:pPr>
            <a:r>
              <a:rPr kumimoji="1" lang="en-US" altLang="zh-CN" sz="3000" b="1" dirty="0" err="1">
                <a:solidFill>
                  <a:schemeClr val="tx1"/>
                </a:solidFill>
                <a:uFillTx/>
                <a:cs typeface="Times New Roman" panose="02020603050405020304" pitchFamily="18" charset="0"/>
              </a:rPr>
              <a:t>Compression Molded Workshop</a:t>
            </a:r>
          </a:p>
        </p:txBody>
      </p:sp>
      <p:grpSp>
        <p:nvGrpSpPr>
          <p:cNvPr id="4" name="组合 3"/>
          <p:cNvGrpSpPr/>
          <p:nvPr/>
        </p:nvGrpSpPr>
        <p:grpSpPr>
          <a:xfrm>
            <a:off x="447040" y="2147570"/>
            <a:ext cx="2633345" cy="2839720"/>
            <a:chOff x="719" y="3382"/>
            <a:chExt cx="4147" cy="4472"/>
          </a:xfrm>
        </p:grpSpPr>
        <p:sp>
          <p:nvSpPr>
            <p:cNvPr id="18" name="矩形: 圆角 3"/>
            <p:cNvSpPr/>
            <p:nvPr/>
          </p:nvSpPr>
          <p:spPr>
            <a:xfrm>
              <a:off x="719" y="3382"/>
              <a:ext cx="4135" cy="4472"/>
            </a:xfrm>
            <a:prstGeom prst="roundRect">
              <a:avLst>
                <a:gd name="adj" fmla="val 8694"/>
              </a:avLst>
            </a:prstGeom>
            <a:solidFill>
              <a:schemeClr val="tx1">
                <a:lumMod val="9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文本框 19"/>
            <p:cNvSpPr txBox="1"/>
            <p:nvPr/>
          </p:nvSpPr>
          <p:spPr>
            <a:xfrm>
              <a:off x="760" y="5645"/>
              <a:ext cx="4106" cy="1581"/>
            </a:xfrm>
            <a:prstGeom prst="rect">
              <a:avLst/>
            </a:prstGeom>
            <a:noFill/>
          </p:spPr>
          <p:txBody>
            <a:bodyPr wrap="square">
              <a:spAutoFit/>
            </a:bodyPr>
            <a:lstStyle>
              <a:defPPr>
                <a:defRPr lang="zh-CN"/>
              </a:defPPr>
              <a:lvl1pPr>
                <a:lnSpc>
                  <a:spcPct val="150000"/>
                </a:lnSpc>
                <a:defRPr kumimoji="0" sz="1000" b="0" i="0" u="none" strike="noStrike" cap="none" spc="0" normalizeH="0" baseline="0">
                  <a:ln>
                    <a:noFill/>
                  </a:ln>
                  <a:effectLst/>
                  <a:uLnTx/>
                  <a:uFillTx/>
                </a:defRPr>
              </a:lvl1pPr>
            </a:lstStyle>
            <a:p>
              <a:pPr indent="0"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sym typeface="+mn-lt"/>
                </a:rPr>
                <a:t>Monthly capacity: 150k/M</a:t>
              </a:r>
              <a:endParaRPr lang="zh-CN" altLang="en-US" sz="1400" dirty="0">
                <a:latin typeface="Arial Rounded MT Bold" panose="020F0704030504030204" charset="0"/>
                <a:ea typeface="宋体" panose="02010600030101010101" pitchFamily="2" charset="-122"/>
                <a:cs typeface="Arial Rounded MT Bold" panose="020F0704030504030204" charset="0"/>
                <a:sym typeface="+mn-lt"/>
              </a:endParaRPr>
            </a:p>
            <a:p>
              <a:pPr indent="0" algn="l"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rPr>
                <a:t>4 sets of compression machines</a:t>
              </a:r>
            </a:p>
            <a:p>
              <a:pPr indent="0"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rPr>
                <a:t>1 sets of foaming machines</a:t>
              </a:r>
            </a:p>
          </p:txBody>
        </p:sp>
        <p:sp>
          <p:nvSpPr>
            <p:cNvPr id="2" name="文本框 1"/>
            <p:cNvSpPr txBox="1"/>
            <p:nvPr/>
          </p:nvSpPr>
          <p:spPr>
            <a:xfrm>
              <a:off x="1303" y="4093"/>
              <a:ext cx="3090" cy="1307"/>
            </a:xfrm>
            <a:prstGeom prst="rect">
              <a:avLst/>
            </a:prstGeom>
            <a:noFill/>
          </p:spPr>
          <p:txBody>
            <a:bodyPr wrap="square">
              <a:spAutoFit/>
            </a:bodyPr>
            <a:lstStyle/>
            <a:p>
              <a:pPr algn="ctr"/>
              <a:r>
                <a:rPr lang="en-US" altLang="zh-CN" sz="2400" i="1" dirty="0">
                  <a:solidFill>
                    <a:schemeClr val="tx1"/>
                  </a:solidFill>
                  <a:latin typeface="Arial Rounded MT Bold" panose="020F0704030504030204" charset="0"/>
                  <a:ea typeface="宋体" panose="02010600030101010101" pitchFamily="2" charset="-122"/>
                  <a:cs typeface="Arial Rounded MT Bold" panose="020F0704030504030204" charset="0"/>
                </a:rPr>
                <a:t> Production Capacity</a:t>
              </a:r>
            </a:p>
          </p:txBody>
        </p:sp>
      </p:grpSp>
      <p:sp>
        <p:nvSpPr>
          <p:cNvPr id="3" name="文本占位符 2"/>
          <p:cNvSpPr>
            <a:spLocks noGrp="1"/>
          </p:cNvSpPr>
          <p:nvPr>
            <p:ph type="body" sz="quarter" idx="11"/>
          </p:nvPr>
        </p:nvSpPr>
        <p:spPr>
          <a:xfrm>
            <a:off x="10455910" y="6105525"/>
            <a:ext cx="1062990" cy="171450"/>
          </a:xfrm>
        </p:spPr>
        <p:txBody>
          <a:bodyPr>
            <a:noAutofit/>
          </a:bodyPr>
          <a:lstStyle/>
          <a:p>
            <a:pPr marL="0" indent="0" algn="r">
              <a:buNone/>
            </a:pPr>
            <a:r>
              <a:rPr lang="en-US" altLang="zh-CN" sz="1000" dirty="0">
                <a:latin typeface="Arial Rounded MT Bold" panose="020F0704030504030204" charset="0"/>
                <a:ea typeface="宋体" panose="02010600030101010101" pitchFamily="2" charset="-122"/>
                <a:cs typeface="Arial Rounded MT Bold" panose="020F0704030504030204" charset="0"/>
                <a:sym typeface="+mn-lt"/>
              </a:rPr>
              <a:t>R-MAT</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pic>
        <p:nvPicPr>
          <p:cNvPr id="6" name="图片 5" descr="36f5f1494454605eeaa6e20ed0b02ef"/>
          <p:cNvPicPr>
            <a:picLocks noChangeAspect="1"/>
          </p:cNvPicPr>
          <p:nvPr/>
        </p:nvPicPr>
        <p:blipFill>
          <a:blip r:embed="rId4"/>
          <a:stretch>
            <a:fillRect/>
          </a:stretch>
        </p:blipFill>
        <p:spPr>
          <a:xfrm>
            <a:off x="3757930" y="1432560"/>
            <a:ext cx="2642870" cy="2689225"/>
          </a:xfrm>
          <a:prstGeom prst="rect">
            <a:avLst/>
          </a:prstGeom>
        </p:spPr>
      </p:pic>
      <p:pic>
        <p:nvPicPr>
          <p:cNvPr id="7" name="图片 6" descr="2cbd00d78212e7903a9ec3eb8173bc0"/>
          <p:cNvPicPr>
            <a:picLocks noChangeAspect="1"/>
          </p:cNvPicPr>
          <p:nvPr/>
        </p:nvPicPr>
        <p:blipFill>
          <a:blip r:embed="rId5"/>
          <a:stretch>
            <a:fillRect/>
          </a:stretch>
        </p:blipFill>
        <p:spPr>
          <a:xfrm>
            <a:off x="7377430" y="1432560"/>
            <a:ext cx="2644775" cy="2689225"/>
          </a:xfrm>
          <a:prstGeom prst="rect">
            <a:avLst/>
          </a:prstGeom>
        </p:spPr>
      </p:pic>
      <p:pic>
        <p:nvPicPr>
          <p:cNvPr id="8" name="图片 7" descr="06b6075a1f335ee691b9ed626770892"/>
          <p:cNvPicPr>
            <a:picLocks noChangeAspect="1"/>
          </p:cNvPicPr>
          <p:nvPr/>
        </p:nvPicPr>
        <p:blipFill>
          <a:blip r:embed="rId6"/>
          <a:stretch>
            <a:fillRect/>
          </a:stretch>
        </p:blipFill>
        <p:spPr>
          <a:xfrm rot="780000">
            <a:off x="3385820" y="4588510"/>
            <a:ext cx="3195320" cy="1897380"/>
          </a:xfrm>
          <a:prstGeom prst="rect">
            <a:avLst/>
          </a:prstGeom>
        </p:spPr>
      </p:pic>
      <p:pic>
        <p:nvPicPr>
          <p:cNvPr id="9" name="图片 8" descr="3624c118cc81daae83a0207887d69dd"/>
          <p:cNvPicPr>
            <a:picLocks noChangeAspect="1"/>
          </p:cNvPicPr>
          <p:nvPr/>
        </p:nvPicPr>
        <p:blipFill>
          <a:blip r:embed="rId7"/>
          <a:stretch>
            <a:fillRect/>
          </a:stretch>
        </p:blipFill>
        <p:spPr>
          <a:xfrm>
            <a:off x="7023735" y="4588510"/>
            <a:ext cx="3288665" cy="1720215"/>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19"/>
          <p:cNvSpPr>
            <a:spLocks noGrp="1"/>
          </p:cNvSpPr>
          <p:nvPr/>
        </p:nvSpPr>
        <p:spPr>
          <a:xfrm>
            <a:off x="539750" y="357505"/>
            <a:ext cx="10858500" cy="671195"/>
          </a:xfrm>
          <a:prstGeom prst="rect">
            <a:avLst/>
          </a:prstGeom>
        </p:spPr>
        <p:txBody>
          <a:bodyPr vert="horz" wrap="square" lIns="91440" tIns="45720" rIns="91440" bIns="45720" rtlCol="0" anchor="b">
            <a:normAutofit/>
          </a:bodyPr>
          <a:lstStyle>
            <a:lvl1pPr algn="l" defTabSz="914400" rtl="0" eaLnBrk="1" latinLnBrk="0" hangingPunct="1">
              <a:lnSpc>
                <a:spcPct val="90000"/>
              </a:lnSpc>
              <a:spcBef>
                <a:spcPct val="0"/>
              </a:spcBef>
              <a:buNone/>
              <a:defRPr sz="2400" b="1" kern="1200">
                <a:solidFill>
                  <a:schemeClr val="tx1"/>
                </a:solidFill>
                <a:latin typeface="Times New Roman" panose="02020603050405020304" pitchFamily="18" charset="0"/>
                <a:ea typeface="+mj-ea"/>
                <a:cs typeface="+mj-cs"/>
              </a:defRPr>
            </a:lvl1pPr>
          </a:lstStyle>
          <a:p>
            <a:pPr>
              <a:buSzPct val="25000"/>
            </a:pPr>
            <a:r>
              <a:rPr kumimoji="1" lang="en-US" altLang="zh-CN" sz="3000" b="1" dirty="0">
                <a:solidFill>
                  <a:schemeClr val="tx1"/>
                </a:solidFill>
                <a:uFillTx/>
                <a:cs typeface="Times New Roman" panose="02020603050405020304" pitchFamily="18" charset="0"/>
              </a:rPr>
              <a:t>RPU Workshop</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
        <p:nvSpPr>
          <p:cNvPr id="18" name="矩形: 圆角 3"/>
          <p:cNvSpPr/>
          <p:nvPr/>
        </p:nvSpPr>
        <p:spPr>
          <a:xfrm>
            <a:off x="447040" y="2147570"/>
            <a:ext cx="2625725" cy="2839720"/>
          </a:xfrm>
          <a:prstGeom prst="roundRect">
            <a:avLst>
              <a:gd name="adj" fmla="val 8694"/>
            </a:avLst>
          </a:prstGeom>
          <a:solidFill>
            <a:schemeClr val="tx1">
              <a:lumMod val="9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 name="文本框 2"/>
          <p:cNvSpPr txBox="1"/>
          <p:nvPr/>
        </p:nvSpPr>
        <p:spPr>
          <a:xfrm>
            <a:off x="817880" y="2599055"/>
            <a:ext cx="1962150" cy="829945"/>
          </a:xfrm>
          <a:prstGeom prst="rect">
            <a:avLst/>
          </a:prstGeom>
          <a:noFill/>
        </p:spPr>
        <p:txBody>
          <a:bodyPr wrap="square">
            <a:spAutoFit/>
          </a:bodyPr>
          <a:lstStyle/>
          <a:p>
            <a:pPr algn="ctr"/>
            <a:r>
              <a:rPr lang="en-US" altLang="zh-CN" sz="2400" i="1" dirty="0">
                <a:solidFill>
                  <a:schemeClr val="tx1"/>
                </a:solidFill>
                <a:latin typeface="Arial Rounded MT Bold" panose="020F0704030504030204" charset="0"/>
                <a:ea typeface="宋体" panose="02010600030101010101" pitchFamily="2" charset="-122"/>
                <a:cs typeface="Arial Rounded MT Bold" panose="020F0704030504030204" charset="0"/>
              </a:rPr>
              <a:t> Production Capacity</a:t>
            </a:r>
          </a:p>
        </p:txBody>
      </p:sp>
      <p:sp>
        <p:nvSpPr>
          <p:cNvPr id="20" name="文本框 19"/>
          <p:cNvSpPr txBox="1"/>
          <p:nvPr/>
        </p:nvSpPr>
        <p:spPr>
          <a:xfrm>
            <a:off x="473075" y="3584575"/>
            <a:ext cx="2607310" cy="775970"/>
          </a:xfrm>
          <a:prstGeom prst="rect">
            <a:avLst/>
          </a:prstGeom>
          <a:noFill/>
        </p:spPr>
        <p:txBody>
          <a:bodyPr wrap="square">
            <a:spAutoFit/>
          </a:bodyPr>
          <a:lstStyle>
            <a:defPPr>
              <a:defRPr lang="zh-CN"/>
            </a:defPPr>
            <a:lvl1pPr>
              <a:lnSpc>
                <a:spcPct val="150000"/>
              </a:lnSpc>
              <a:defRPr kumimoji="0" sz="1000" b="0" i="0" u="none" strike="noStrike" cap="none" spc="0" normalizeH="0" baseline="0">
                <a:ln>
                  <a:noFill/>
                </a:ln>
                <a:effectLst/>
                <a:uLnTx/>
                <a:uFillTx/>
              </a:defRPr>
            </a:lvl1pPr>
          </a:lstStyle>
          <a:p>
            <a:pPr indent="0"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sym typeface="+mn-lt"/>
              </a:rPr>
              <a:t>Monthly capacity: 150K/M </a:t>
            </a:r>
            <a:endParaRPr lang="zh-CN" altLang="en-US" sz="1400" dirty="0">
              <a:latin typeface="Arial Rounded MT Bold" panose="020F0704030504030204" charset="0"/>
              <a:ea typeface="宋体" panose="02010600030101010101" pitchFamily="2" charset="-122"/>
              <a:cs typeface="Arial Rounded MT Bold" panose="020F0704030504030204" charset="0"/>
              <a:sym typeface="+mn-lt"/>
            </a:endParaRPr>
          </a:p>
          <a:p>
            <a:pPr indent="0" algn="l"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rPr>
              <a:t>2 sets of RPU machines</a:t>
            </a:r>
          </a:p>
          <a:p>
            <a:pPr indent="0" fontAlgn="auto">
              <a:lnSpc>
                <a:spcPts val="1780"/>
              </a:lnSpc>
            </a:pPr>
            <a:endParaRPr lang="en-US" altLang="zh-CN" sz="1400" dirty="0">
              <a:latin typeface="Arial Rounded MT Bold" panose="020F0704030504030204" charset="0"/>
              <a:ea typeface="宋体" panose="02010600030101010101" pitchFamily="2" charset="-122"/>
              <a:cs typeface="Arial Rounded MT Bold" panose="020F0704030504030204" charset="0"/>
            </a:endParaRPr>
          </a:p>
        </p:txBody>
      </p:sp>
      <p:pic>
        <p:nvPicPr>
          <p:cNvPr id="4" name="图片 3" descr="2653cb11f79d5e176b40487a61dafdc"/>
          <p:cNvPicPr>
            <a:picLocks noChangeAspect="1"/>
          </p:cNvPicPr>
          <p:nvPr/>
        </p:nvPicPr>
        <p:blipFill>
          <a:blip r:embed="rId3"/>
          <a:stretch>
            <a:fillRect/>
          </a:stretch>
        </p:blipFill>
        <p:spPr>
          <a:xfrm>
            <a:off x="3799205" y="1522095"/>
            <a:ext cx="2653665" cy="2824480"/>
          </a:xfrm>
          <a:prstGeom prst="rect">
            <a:avLst/>
          </a:prstGeom>
        </p:spPr>
      </p:pic>
      <p:pic>
        <p:nvPicPr>
          <p:cNvPr id="6" name="图片 5" descr="5b4ebedd2e1f29c85e378c9571eefdf"/>
          <p:cNvPicPr>
            <a:picLocks noChangeAspect="1"/>
          </p:cNvPicPr>
          <p:nvPr/>
        </p:nvPicPr>
        <p:blipFill>
          <a:blip r:embed="rId4"/>
          <a:stretch>
            <a:fillRect/>
          </a:stretch>
        </p:blipFill>
        <p:spPr>
          <a:xfrm>
            <a:off x="7841615" y="1508125"/>
            <a:ext cx="2802890" cy="2838450"/>
          </a:xfrm>
          <a:prstGeom prst="rect">
            <a:avLst/>
          </a:prstGeom>
        </p:spPr>
      </p:pic>
      <p:pic>
        <p:nvPicPr>
          <p:cNvPr id="7" name="图片 6"/>
          <p:cNvPicPr>
            <a:picLocks noChangeAspect="1"/>
          </p:cNvPicPr>
          <p:nvPr/>
        </p:nvPicPr>
        <p:blipFill>
          <a:blip r:embed="rId5"/>
          <a:stretch>
            <a:fillRect/>
          </a:stretch>
        </p:blipFill>
        <p:spPr>
          <a:xfrm rot="11220000" flipV="1">
            <a:off x="7838440" y="4735195"/>
            <a:ext cx="2696210" cy="1965960"/>
          </a:xfrm>
          <a:prstGeom prst="rect">
            <a:avLst/>
          </a:prstGeom>
        </p:spPr>
      </p:pic>
      <p:pic>
        <p:nvPicPr>
          <p:cNvPr id="8" name="图片 7"/>
          <p:cNvPicPr>
            <a:picLocks noChangeAspect="1"/>
          </p:cNvPicPr>
          <p:nvPr/>
        </p:nvPicPr>
        <p:blipFill>
          <a:blip r:embed="rId6"/>
          <a:stretch>
            <a:fillRect/>
          </a:stretch>
        </p:blipFill>
        <p:spPr>
          <a:xfrm>
            <a:off x="4089400" y="4475480"/>
            <a:ext cx="1958975" cy="21037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19"/>
          <p:cNvSpPr>
            <a:spLocks noGrp="1"/>
          </p:cNvSpPr>
          <p:nvPr/>
        </p:nvSpPr>
        <p:spPr>
          <a:xfrm>
            <a:off x="539750" y="357505"/>
            <a:ext cx="10858500" cy="671195"/>
          </a:xfrm>
          <a:prstGeom prst="rect">
            <a:avLst/>
          </a:prstGeom>
        </p:spPr>
        <p:txBody>
          <a:bodyPr vert="horz" wrap="square" lIns="91440" tIns="45720" rIns="91440" bIns="45720" rtlCol="0" anchor="b">
            <a:normAutofit/>
          </a:bodyPr>
          <a:lstStyle>
            <a:lvl1pPr algn="l" defTabSz="914400" rtl="0" eaLnBrk="1" latinLnBrk="0" hangingPunct="1">
              <a:lnSpc>
                <a:spcPct val="90000"/>
              </a:lnSpc>
              <a:spcBef>
                <a:spcPct val="0"/>
              </a:spcBef>
              <a:buNone/>
              <a:defRPr sz="2400" b="1" kern="1200">
                <a:solidFill>
                  <a:schemeClr val="tx1"/>
                </a:solidFill>
                <a:latin typeface="Times New Roman" panose="02020603050405020304" pitchFamily="18" charset="0"/>
                <a:ea typeface="+mj-ea"/>
                <a:cs typeface="+mj-cs"/>
              </a:defRPr>
            </a:lvl1pPr>
          </a:lstStyle>
          <a:p>
            <a:pPr>
              <a:buSzPct val="25000"/>
            </a:pPr>
            <a:r>
              <a:rPr kumimoji="1" lang="en-US" altLang="zh-CN" sz="3000" b="1" dirty="0">
                <a:solidFill>
                  <a:schemeClr val="tx1"/>
                </a:solidFill>
                <a:uFillTx/>
                <a:cs typeface="Times New Roman" panose="02020603050405020304" pitchFamily="18" charset="0"/>
              </a:rPr>
              <a:t>Rubber Product Workshop</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
        <p:nvSpPr>
          <p:cNvPr id="18" name="矩形: 圆角 3"/>
          <p:cNvSpPr/>
          <p:nvPr/>
        </p:nvSpPr>
        <p:spPr>
          <a:xfrm>
            <a:off x="447040" y="2147570"/>
            <a:ext cx="2625725" cy="2839720"/>
          </a:xfrm>
          <a:prstGeom prst="roundRect">
            <a:avLst>
              <a:gd name="adj" fmla="val 8694"/>
            </a:avLst>
          </a:prstGeom>
          <a:solidFill>
            <a:schemeClr val="tx1">
              <a:lumMod val="9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 name="文本框 2"/>
          <p:cNvSpPr txBox="1"/>
          <p:nvPr/>
        </p:nvSpPr>
        <p:spPr>
          <a:xfrm>
            <a:off x="795655" y="2363081"/>
            <a:ext cx="1962150" cy="829945"/>
          </a:xfrm>
          <a:prstGeom prst="rect">
            <a:avLst/>
          </a:prstGeom>
          <a:noFill/>
        </p:spPr>
        <p:txBody>
          <a:bodyPr wrap="square">
            <a:spAutoFit/>
          </a:bodyPr>
          <a:lstStyle/>
          <a:p>
            <a:pPr algn="ctr"/>
            <a:r>
              <a:rPr lang="en-US" altLang="zh-CN" sz="2400" i="1" dirty="0">
                <a:solidFill>
                  <a:schemeClr val="tx1"/>
                </a:solidFill>
                <a:latin typeface="Arial Rounded MT Bold" panose="020F0704030504030204" charset="0"/>
                <a:ea typeface="宋体" panose="02010600030101010101" pitchFamily="2" charset="-122"/>
                <a:cs typeface="Arial Rounded MT Bold" panose="020F0704030504030204" charset="0"/>
              </a:rPr>
              <a:t> Production Capacity</a:t>
            </a:r>
          </a:p>
        </p:txBody>
      </p:sp>
      <p:sp>
        <p:nvSpPr>
          <p:cNvPr id="20" name="文本框 19"/>
          <p:cNvSpPr txBox="1"/>
          <p:nvPr/>
        </p:nvSpPr>
        <p:spPr>
          <a:xfrm>
            <a:off x="473075" y="3244727"/>
            <a:ext cx="2607310" cy="1917065"/>
          </a:xfrm>
          <a:prstGeom prst="rect">
            <a:avLst/>
          </a:prstGeom>
          <a:noFill/>
        </p:spPr>
        <p:txBody>
          <a:bodyPr wrap="square">
            <a:spAutoFit/>
          </a:bodyPr>
          <a:lstStyle>
            <a:defPPr>
              <a:defRPr lang="zh-CN"/>
            </a:defPPr>
            <a:lvl1pPr>
              <a:lnSpc>
                <a:spcPct val="150000"/>
              </a:lnSpc>
              <a:defRPr kumimoji="0" sz="1000" b="0" i="0" u="none" strike="noStrike" cap="none" spc="0" normalizeH="0" baseline="0">
                <a:ln>
                  <a:noFill/>
                </a:ln>
                <a:effectLst/>
                <a:uLnTx/>
                <a:uFillTx/>
              </a:defRPr>
            </a:lvl1pPr>
          </a:lstStyle>
          <a:p>
            <a:pPr indent="0"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sym typeface="+mn-lt"/>
              </a:rPr>
              <a:t>Monthly capacity</a:t>
            </a:r>
          </a:p>
          <a:p>
            <a:pPr indent="0"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sym typeface="+mn-lt"/>
              </a:rPr>
              <a:t>Rubber Outsole: 200K/M</a:t>
            </a:r>
          </a:p>
          <a:p>
            <a:pPr indent="0"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sym typeface="+mn-lt"/>
              </a:rPr>
              <a:t>Rubber Logo: 1M/M</a:t>
            </a:r>
          </a:p>
          <a:p>
            <a:pPr indent="0"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sym typeface="+mn-lt"/>
              </a:rPr>
              <a:t>Foxing Tape: 100K/M</a:t>
            </a:r>
          </a:p>
          <a:p>
            <a:pPr indent="0"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sym typeface="+mn-lt"/>
              </a:rPr>
              <a:t> </a:t>
            </a:r>
            <a:endParaRPr lang="zh-CN" altLang="en-US" sz="1400" dirty="0">
              <a:latin typeface="Arial Rounded MT Bold" panose="020F0704030504030204" charset="0"/>
              <a:ea typeface="宋体" panose="02010600030101010101" pitchFamily="2" charset="-122"/>
              <a:cs typeface="Arial Rounded MT Bold" panose="020F0704030504030204" charset="0"/>
              <a:sym typeface="+mn-lt"/>
            </a:endParaRPr>
          </a:p>
          <a:p>
            <a:pPr indent="0" algn="l"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rPr>
              <a:t>2 sets of rubber compression machines</a:t>
            </a:r>
          </a:p>
          <a:p>
            <a:pPr indent="0" fontAlgn="auto">
              <a:lnSpc>
                <a:spcPts val="1780"/>
              </a:lnSpc>
            </a:pPr>
            <a:endParaRPr lang="en-US" altLang="zh-CN" sz="1400" dirty="0">
              <a:latin typeface="Arial Rounded MT Bold" panose="020F0704030504030204" charset="0"/>
              <a:ea typeface="宋体" panose="02010600030101010101" pitchFamily="2" charset="-122"/>
              <a:cs typeface="Arial Rounded MT Bold" panose="020F0704030504030204" charset="0"/>
            </a:endParaRPr>
          </a:p>
        </p:txBody>
      </p:sp>
      <p:pic>
        <p:nvPicPr>
          <p:cNvPr id="2" name="图片 1" descr="6b729ddb5ac93d237cb6c879350dbae"/>
          <p:cNvPicPr>
            <a:picLocks noChangeAspect="1"/>
          </p:cNvPicPr>
          <p:nvPr/>
        </p:nvPicPr>
        <p:blipFill>
          <a:blip r:embed="rId3"/>
          <a:stretch>
            <a:fillRect/>
          </a:stretch>
        </p:blipFill>
        <p:spPr>
          <a:xfrm>
            <a:off x="3577590" y="1610360"/>
            <a:ext cx="3380740" cy="2536190"/>
          </a:xfrm>
          <a:prstGeom prst="rect">
            <a:avLst/>
          </a:prstGeom>
        </p:spPr>
      </p:pic>
      <p:pic>
        <p:nvPicPr>
          <p:cNvPr id="4" name="图片 3" descr="347e1e31d71511ae2dc5b3a85a4e219"/>
          <p:cNvPicPr>
            <a:picLocks noChangeAspect="1"/>
          </p:cNvPicPr>
          <p:nvPr/>
        </p:nvPicPr>
        <p:blipFill>
          <a:blip r:embed="rId4"/>
          <a:stretch>
            <a:fillRect/>
          </a:stretch>
        </p:blipFill>
        <p:spPr>
          <a:xfrm>
            <a:off x="7286625" y="1590040"/>
            <a:ext cx="3408680" cy="2556510"/>
          </a:xfrm>
          <a:prstGeom prst="rect">
            <a:avLst/>
          </a:prstGeom>
        </p:spPr>
      </p:pic>
      <p:pic>
        <p:nvPicPr>
          <p:cNvPr id="13324" name="图片 7"/>
          <p:cNvPicPr>
            <a:picLocks noChangeAspect="1"/>
          </p:cNvPicPr>
          <p:nvPr/>
        </p:nvPicPr>
        <p:blipFill>
          <a:blip r:embed="rId5"/>
          <a:stretch>
            <a:fillRect/>
          </a:stretch>
        </p:blipFill>
        <p:spPr>
          <a:xfrm>
            <a:off x="7447280" y="4658360"/>
            <a:ext cx="3240405" cy="1640205"/>
          </a:xfrm>
          <a:prstGeom prst="rect">
            <a:avLst/>
          </a:prstGeom>
          <a:noFill/>
          <a:ln w="9525">
            <a:noFill/>
          </a:ln>
        </p:spPr>
      </p:pic>
      <p:pic>
        <p:nvPicPr>
          <p:cNvPr id="7" name="图片 6" descr="04f397b20970af9e2b6b7e45978e6f9"/>
          <p:cNvPicPr>
            <a:picLocks noChangeAspect="1"/>
          </p:cNvPicPr>
          <p:nvPr/>
        </p:nvPicPr>
        <p:blipFill>
          <a:blip r:embed="rId6"/>
          <a:stretch>
            <a:fillRect/>
          </a:stretch>
        </p:blipFill>
        <p:spPr>
          <a:xfrm>
            <a:off x="3871595" y="4658360"/>
            <a:ext cx="2784475" cy="171513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19"/>
          <p:cNvSpPr>
            <a:spLocks noGrp="1"/>
          </p:cNvSpPr>
          <p:nvPr>
            <p:ph type="title"/>
          </p:nvPr>
        </p:nvSpPr>
        <p:spPr>
          <a:xfrm>
            <a:off x="539750" y="357505"/>
            <a:ext cx="10858500" cy="671195"/>
          </a:xfrm>
        </p:spPr>
        <p:txBody>
          <a:bodyPr wrap="square">
            <a:normAutofit/>
          </a:bodyPr>
          <a:lstStyle/>
          <a:p>
            <a:pPr>
              <a:buSzPct val="25000"/>
            </a:pPr>
            <a:r>
              <a:rPr kumimoji="1" lang="en-US" altLang="zh-CN" sz="3000" b="1" dirty="0" err="1">
                <a:solidFill>
                  <a:schemeClr val="tx1"/>
                </a:solidFill>
                <a:uFillTx/>
                <a:cs typeface="Times New Roman" panose="02020603050405020304" pitchFamily="18" charset="0"/>
              </a:rPr>
              <a:t>Capacity Enhancement 2024/2025</a:t>
            </a:r>
          </a:p>
        </p:txBody>
      </p:sp>
      <p:sp>
        <p:nvSpPr>
          <p:cNvPr id="2" name="矩形: 圆角 3"/>
          <p:cNvSpPr/>
          <p:nvPr/>
        </p:nvSpPr>
        <p:spPr>
          <a:xfrm>
            <a:off x="579120" y="1421765"/>
            <a:ext cx="2820670" cy="2511425"/>
          </a:xfrm>
          <a:prstGeom prst="roundRect">
            <a:avLst>
              <a:gd name="adj" fmla="val 8694"/>
            </a:avLst>
          </a:prstGeom>
          <a:solidFill>
            <a:schemeClr val="tx1">
              <a:lumMod val="9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文本框 18"/>
          <p:cNvSpPr txBox="1"/>
          <p:nvPr/>
        </p:nvSpPr>
        <p:spPr>
          <a:xfrm>
            <a:off x="578485" y="1669415"/>
            <a:ext cx="2820670" cy="1568450"/>
          </a:xfrm>
          <a:prstGeom prst="rect">
            <a:avLst/>
          </a:prstGeom>
          <a:noFill/>
        </p:spPr>
        <p:txBody>
          <a:bodyPr wrap="square">
            <a:spAutoFit/>
          </a:bodyPr>
          <a:lstStyle/>
          <a:p>
            <a:pPr algn="ctr"/>
            <a:r>
              <a:rPr lang="en-US" altLang="zh-CN" sz="2400" i="1" dirty="0">
                <a:solidFill>
                  <a:schemeClr val="tx1"/>
                </a:solidFill>
                <a:latin typeface="Arial Rounded MT Bold" panose="020F0704030504030204" charset="0"/>
                <a:ea typeface="宋体" panose="02010600030101010101" pitchFamily="2" charset="-122"/>
                <a:cs typeface="Arial Rounded MT Bold" panose="020F0704030504030204" charset="0"/>
              </a:rPr>
              <a:t>Ultimated Production Capacity in South Vietam</a:t>
            </a:r>
          </a:p>
        </p:txBody>
      </p:sp>
      <p:sp>
        <p:nvSpPr>
          <p:cNvPr id="20" name="文本框 19"/>
          <p:cNvSpPr txBox="1"/>
          <p:nvPr/>
        </p:nvSpPr>
        <p:spPr>
          <a:xfrm>
            <a:off x="673100" y="3366770"/>
            <a:ext cx="2632710" cy="547370"/>
          </a:xfrm>
          <a:prstGeom prst="rect">
            <a:avLst/>
          </a:prstGeom>
          <a:noFill/>
        </p:spPr>
        <p:txBody>
          <a:bodyPr wrap="square">
            <a:spAutoFit/>
          </a:bodyPr>
          <a:lstStyle>
            <a:defPPr>
              <a:defRPr lang="zh-CN"/>
            </a:defPPr>
            <a:lvl1pPr>
              <a:lnSpc>
                <a:spcPct val="150000"/>
              </a:lnSpc>
              <a:defRPr kumimoji="0" sz="1000" b="0" i="0" u="none" strike="noStrike" cap="none" spc="0" normalizeH="0" baseline="0">
                <a:ln>
                  <a:noFill/>
                </a:ln>
                <a:effectLst/>
                <a:uLnTx/>
                <a:uFillTx/>
              </a:defRPr>
            </a:lvl1pPr>
          </a:lstStyle>
          <a:p>
            <a:pPr indent="0" algn="ctr" fontAlgn="auto">
              <a:lnSpc>
                <a:spcPts val="1780"/>
              </a:lnSpc>
            </a:pPr>
            <a:r>
              <a:rPr lang="en-US" altLang="zh-CN" sz="1800" dirty="0">
                <a:latin typeface="Arial Rounded MT Bold" panose="020F0704030504030204" charset="0"/>
                <a:ea typeface="宋体" panose="02010600030101010101" pitchFamily="2" charset="-122"/>
                <a:cs typeface="Arial Rounded MT Bold" panose="020F0704030504030204" charset="0"/>
                <a:sym typeface="+mn-lt"/>
              </a:rPr>
              <a:t>CM: 450K/Month</a:t>
            </a:r>
            <a:endParaRPr lang="zh-CN" altLang="en-US" sz="1800" dirty="0">
              <a:latin typeface="Arial Rounded MT Bold" panose="020F0704030504030204" charset="0"/>
              <a:ea typeface="宋体" panose="02010600030101010101" pitchFamily="2" charset="-122"/>
              <a:cs typeface="Arial Rounded MT Bold" panose="020F0704030504030204" charset="0"/>
              <a:sym typeface="+mn-lt"/>
            </a:endParaRPr>
          </a:p>
          <a:p>
            <a:pPr indent="0" algn="ctr" fontAlgn="auto">
              <a:lnSpc>
                <a:spcPts val="1780"/>
              </a:lnSpc>
            </a:pPr>
            <a:endParaRPr lang="en-US" altLang="zh-CN" sz="1800" dirty="0">
              <a:latin typeface="Arial Rounded MT Bold" panose="020F0704030504030204" charset="0"/>
              <a:ea typeface="宋体" panose="02010600030101010101" pitchFamily="2" charset="-122"/>
              <a:cs typeface="Arial Rounded MT Bold" panose="020F0704030504030204" charset="0"/>
            </a:endParaRPr>
          </a:p>
        </p:txBody>
      </p:sp>
      <p:graphicFrame>
        <p:nvGraphicFramePr>
          <p:cNvPr id="3" name="表格 2"/>
          <p:cNvGraphicFramePr>
            <a:graphicFrameLocks noGrp="1"/>
          </p:cNvGraphicFramePr>
          <p:nvPr>
            <p:custDataLst>
              <p:tags r:id="rId2"/>
            </p:custDataLst>
          </p:nvPr>
        </p:nvGraphicFramePr>
        <p:xfrm>
          <a:off x="3514725" y="1843405"/>
          <a:ext cx="7616190" cy="1668145"/>
        </p:xfrm>
        <a:graphic>
          <a:graphicData uri="http://schemas.openxmlformats.org/drawingml/2006/table">
            <a:tbl>
              <a:tblPr firstRow="1" bandRow="1">
                <a:tableStyleId>{073A0DAA-6AF3-43AB-8588-CEC1D06C72B9}</a:tableStyleId>
              </a:tblPr>
              <a:tblGrid>
                <a:gridCol w="2325370">
                  <a:extLst>
                    <a:ext uri="{9D8B030D-6E8A-4147-A177-3AD203B41FA5}">
                      <a16:colId xmlns:a16="http://schemas.microsoft.com/office/drawing/2014/main" val="20000"/>
                    </a:ext>
                  </a:extLst>
                </a:gridCol>
                <a:gridCol w="1828165">
                  <a:extLst>
                    <a:ext uri="{9D8B030D-6E8A-4147-A177-3AD203B41FA5}">
                      <a16:colId xmlns:a16="http://schemas.microsoft.com/office/drawing/2014/main" val="20001"/>
                    </a:ext>
                  </a:extLst>
                </a:gridCol>
                <a:gridCol w="1696085">
                  <a:extLst>
                    <a:ext uri="{9D8B030D-6E8A-4147-A177-3AD203B41FA5}">
                      <a16:colId xmlns:a16="http://schemas.microsoft.com/office/drawing/2014/main" val="20002"/>
                    </a:ext>
                  </a:extLst>
                </a:gridCol>
                <a:gridCol w="1766570">
                  <a:extLst>
                    <a:ext uri="{9D8B030D-6E8A-4147-A177-3AD203B41FA5}">
                      <a16:colId xmlns:a16="http://schemas.microsoft.com/office/drawing/2014/main" val="20003"/>
                    </a:ext>
                  </a:extLst>
                </a:gridCol>
              </a:tblGrid>
              <a:tr h="781050">
                <a:tc>
                  <a:txBody>
                    <a:bodyPr/>
                    <a:lstStyle/>
                    <a:p>
                      <a:pPr marL="0" marR="0" lvl="0" indent="0" algn="ctr" defTabSz="914400" rtl="0" eaLnBrk="1" fontAlgn="auto" latinLnBrk="0" hangingPunct="1">
                        <a:lnSpc>
                          <a:spcPct val="180000"/>
                        </a:lnSpc>
                        <a:spcBef>
                          <a:spcPts val="0"/>
                        </a:spcBef>
                        <a:spcAft>
                          <a:spcPts val="0"/>
                        </a:spcAft>
                        <a:buClrTx/>
                        <a:buSzTx/>
                        <a:buFontTx/>
                        <a:buNone/>
                        <a:defRPr/>
                      </a:pPr>
                      <a:r>
                        <a:rPr lang="en-US" altLang="zh-CN" sz="1800" b="1" dirty="0">
                          <a:solidFill>
                            <a:schemeClr val="bg1"/>
                          </a:solidFill>
                          <a:effectLst/>
                          <a:latin typeface="Arial Rounded MT Bold" panose="020F0704030504030204" charset="0"/>
                          <a:ea typeface="宋体" panose="02010600030101010101" pitchFamily="2" charset="-122"/>
                          <a:cs typeface="Arial Rounded MT Bold" panose="020F0704030504030204" charset="0"/>
                        </a:rPr>
                        <a:t>Pairs/Month</a:t>
                      </a:r>
                    </a:p>
                  </a:txBody>
                  <a:tcPr anchor="ctr">
                    <a:solidFill>
                      <a:schemeClr val="accent1"/>
                    </a:solidFill>
                  </a:tcPr>
                </a:tc>
                <a:tc>
                  <a:txBody>
                    <a:bodyPr/>
                    <a:lstStyle/>
                    <a:p>
                      <a:pPr marL="0" marR="0" lvl="0" indent="0" algn="ctr" defTabSz="914400" rtl="0" eaLnBrk="1" fontAlgn="auto" latinLnBrk="0" hangingPunct="1">
                        <a:lnSpc>
                          <a:spcPct val="180000"/>
                        </a:lnSpc>
                        <a:spcBef>
                          <a:spcPts val="0"/>
                        </a:spcBef>
                        <a:spcAft>
                          <a:spcPts val="0"/>
                        </a:spcAft>
                        <a:buClrTx/>
                        <a:buSzTx/>
                        <a:buFontTx/>
                        <a:buNone/>
                        <a:defRPr/>
                      </a:pPr>
                      <a:r>
                        <a:rPr lang="en-US" altLang="zh-CN" sz="1800" b="1" dirty="0">
                          <a:solidFill>
                            <a:schemeClr val="bg1"/>
                          </a:solidFill>
                          <a:latin typeface="Arial Rounded MT Bold" panose="020F0704030504030204" charset="0"/>
                          <a:ea typeface="宋体" panose="02010600030101010101" pitchFamily="2" charset="-122"/>
                          <a:cs typeface="Arial Rounded MT Bold" panose="020F0704030504030204" charset="0"/>
                        </a:rPr>
                        <a:t>2024/12</a:t>
                      </a:r>
                    </a:p>
                  </a:txBody>
                  <a:tcPr anchor="ctr">
                    <a:solidFill>
                      <a:schemeClr val="accent1"/>
                    </a:solidFill>
                  </a:tcPr>
                </a:tc>
                <a:tc>
                  <a:txBody>
                    <a:bodyPr/>
                    <a:lstStyle/>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800" b="1" u="none" strike="noStrike" kern="1200" cap="none" spc="0" normalizeH="0" baseline="0" noProof="0" dirty="0">
                          <a:ln>
                            <a:noFill/>
                          </a:ln>
                          <a:solidFill>
                            <a:schemeClr val="bg1"/>
                          </a:solidFill>
                          <a:effectLst/>
                          <a:uLnTx/>
                          <a:uFillTx/>
                          <a:latin typeface="Arial Rounded MT Bold" panose="020F0704030504030204" charset="0"/>
                          <a:ea typeface="宋体" panose="02010600030101010101" pitchFamily="2" charset="-122"/>
                          <a:cs typeface="Arial Rounded MT Bold" panose="020F0704030504030204" charset="0"/>
                        </a:rPr>
                        <a:t>2025/06</a:t>
                      </a:r>
                      <a:endParaRPr kumimoji="0" lang="en-US" altLang="zh-CN" sz="1800" b="1" i="0" u="none" strike="noStrike" kern="1200" cap="none" spc="0" normalizeH="0" baseline="0" noProof="0" dirty="0">
                        <a:ln>
                          <a:noFill/>
                        </a:ln>
                        <a:solidFill>
                          <a:schemeClr val="bg1"/>
                        </a:solidFill>
                        <a:effectLst/>
                        <a:uLnTx/>
                        <a:uFillTx/>
                        <a:latin typeface="Arial Rounded MT Bold" panose="020F0704030504030204" charset="0"/>
                        <a:ea typeface="宋体" panose="02010600030101010101" pitchFamily="2" charset="-122"/>
                        <a:cs typeface="Arial Rounded MT Bold" panose="020F0704030504030204" charset="0"/>
                      </a:endParaRPr>
                    </a:p>
                  </a:txBody>
                  <a:tcPr anchor="ctr">
                    <a:solidFill>
                      <a:schemeClr val="accent1"/>
                    </a:solidFill>
                  </a:tcPr>
                </a:tc>
                <a:tc>
                  <a:txBody>
                    <a:bodyPr/>
                    <a:lstStyle/>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800" b="1" u="none" strike="noStrike" kern="1200" cap="none" spc="0" normalizeH="0" baseline="0" noProof="0" dirty="0">
                          <a:ln>
                            <a:noFill/>
                          </a:ln>
                          <a:solidFill>
                            <a:schemeClr val="bg1"/>
                          </a:solidFill>
                          <a:effectLst/>
                          <a:uLnTx/>
                          <a:uFillTx/>
                          <a:latin typeface="Arial Rounded MT Bold" panose="020F0704030504030204" charset="0"/>
                          <a:ea typeface="宋体" panose="02010600030101010101" pitchFamily="2" charset="-122"/>
                          <a:cs typeface="Arial Rounded MT Bold" panose="020F0704030504030204" charset="0"/>
                        </a:rPr>
                        <a:t>2025/12</a:t>
                      </a:r>
                      <a:endParaRPr kumimoji="0" lang="en-US" altLang="zh-CN" sz="1800" b="1" i="0" u="none" strike="noStrike" kern="1200" cap="none" spc="0" normalizeH="0" baseline="0" noProof="0" dirty="0">
                        <a:ln>
                          <a:noFill/>
                        </a:ln>
                        <a:solidFill>
                          <a:schemeClr val="bg1"/>
                        </a:solidFill>
                        <a:effectLst/>
                        <a:uLnTx/>
                        <a:uFillTx/>
                        <a:latin typeface="Arial Rounded MT Bold" panose="020F0704030504030204" charset="0"/>
                        <a:ea typeface="宋体" panose="02010600030101010101" pitchFamily="2" charset="-122"/>
                        <a:cs typeface="Arial Rounded MT Bold" panose="020F0704030504030204" charset="0"/>
                      </a:endParaRPr>
                    </a:p>
                  </a:txBody>
                  <a:tcPr anchor="ctr">
                    <a:solidFill>
                      <a:schemeClr val="accent1"/>
                    </a:solidFill>
                  </a:tcPr>
                </a:tc>
                <a:extLst>
                  <a:ext uri="{0D108BD9-81ED-4DB2-BD59-A6C34878D82A}">
                    <a16:rowId xmlns:a16="http://schemas.microsoft.com/office/drawing/2014/main" val="10000"/>
                  </a:ext>
                </a:extLst>
              </a:tr>
              <a:tr h="887095">
                <a:tc>
                  <a:txBody>
                    <a:bodyPr/>
                    <a:lstStyle/>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800" b="1" u="none" strike="noStrike" kern="1200" cap="none" spc="0" normalizeH="0" baseline="0" noProof="0" dirty="0">
                          <a:ln>
                            <a:noFill/>
                          </a:ln>
                          <a:solidFill>
                            <a:schemeClr val="tx1"/>
                          </a:solidFill>
                          <a:effectLst/>
                          <a:uLnTx/>
                          <a:uFillTx/>
                          <a:latin typeface="Arial Rounded MT Bold" panose="020F0704030504030204" charset="0"/>
                          <a:ea typeface="宋体" panose="02010600030101010101" pitchFamily="2" charset="-122"/>
                          <a:cs typeface="Arial Rounded MT Bold" panose="020F0704030504030204" charset="0"/>
                        </a:rPr>
                        <a:t>CM</a:t>
                      </a:r>
                      <a:endParaRPr kumimoji="0" lang="en-US" altLang="zh-CN" sz="1800" b="1" i="0" u="none" strike="noStrike" kern="1200" cap="none" spc="0" normalizeH="0" baseline="0" noProof="0" dirty="0">
                        <a:ln>
                          <a:noFill/>
                        </a:ln>
                        <a:solidFill>
                          <a:schemeClr val="tx1"/>
                        </a:solidFill>
                        <a:effectLst/>
                        <a:uLnTx/>
                        <a:uFillTx/>
                        <a:latin typeface="Arial Rounded MT Bold" panose="020F0704030504030204" charset="0"/>
                        <a:ea typeface="宋体" panose="02010600030101010101" pitchFamily="2" charset="-122"/>
                        <a:cs typeface="Arial Rounded MT Bold" panose="020F0704030504030204" charset="0"/>
                      </a:endParaRPr>
                    </a:p>
                  </a:txBody>
                  <a:tcPr anchor="ctr"/>
                </a:tc>
                <a:tc>
                  <a:txBody>
                    <a:bodyPr/>
                    <a:lstStyle/>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800" b="0" u="none" strike="noStrike" kern="1200" cap="none" spc="0" normalizeH="0" baseline="0" noProof="0" dirty="0">
                          <a:ln>
                            <a:noFill/>
                          </a:ln>
                          <a:solidFill>
                            <a:schemeClr val="tx1"/>
                          </a:solidFill>
                          <a:effectLst/>
                          <a:uLnTx/>
                          <a:uFillTx/>
                          <a:latin typeface="Arial Rounded MT Bold" panose="020F0704030504030204" charset="0"/>
                          <a:ea typeface="宋体" panose="02010600030101010101" pitchFamily="2" charset="-122"/>
                          <a:cs typeface="Arial Rounded MT Bold" panose="020F0704030504030204" charset="0"/>
                        </a:rPr>
                        <a:t>150,000</a:t>
                      </a:r>
                      <a:endParaRPr kumimoji="0" lang="en-US" altLang="zh-CN" sz="1800" b="0" i="0" u="none" strike="noStrike" kern="1200" cap="none" spc="0" normalizeH="0" baseline="0" noProof="0" dirty="0">
                        <a:ln>
                          <a:noFill/>
                        </a:ln>
                        <a:solidFill>
                          <a:schemeClr val="tx1"/>
                        </a:solidFill>
                        <a:effectLst/>
                        <a:uLnTx/>
                        <a:uFillTx/>
                        <a:latin typeface="Arial Rounded MT Bold" panose="020F0704030504030204" charset="0"/>
                        <a:ea typeface="宋体" panose="02010600030101010101" pitchFamily="2" charset="-122"/>
                        <a:cs typeface="Arial Rounded MT Bold" panose="020F0704030504030204" charset="0"/>
                      </a:endParaRPr>
                    </a:p>
                  </a:txBody>
                  <a:tcPr anchor="ctr"/>
                </a:tc>
                <a:tc>
                  <a:txBody>
                    <a:bodyPr/>
                    <a:lstStyle/>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800" b="0" u="none" strike="noStrike" kern="1200" cap="none" spc="0" normalizeH="0" baseline="0" noProof="0" dirty="0">
                          <a:ln>
                            <a:noFill/>
                          </a:ln>
                          <a:solidFill>
                            <a:schemeClr val="tx1"/>
                          </a:solidFill>
                          <a:effectLst/>
                          <a:uLnTx/>
                          <a:uFillTx/>
                          <a:latin typeface="Arial Rounded MT Bold" panose="020F0704030504030204" charset="0"/>
                          <a:ea typeface="宋体" panose="02010600030101010101" pitchFamily="2" charset="-122"/>
                          <a:cs typeface="Arial Rounded MT Bold" panose="020F0704030504030204" charset="0"/>
                        </a:rPr>
                        <a:t>250,000</a:t>
                      </a:r>
                      <a:endParaRPr kumimoji="0" lang="en-US" altLang="zh-CN" sz="1800" b="0" i="0" u="none" strike="noStrike" kern="1200" cap="none" spc="0" normalizeH="0" baseline="0" noProof="0" dirty="0">
                        <a:ln>
                          <a:noFill/>
                        </a:ln>
                        <a:solidFill>
                          <a:schemeClr val="tx1"/>
                        </a:solidFill>
                        <a:effectLst/>
                        <a:uLnTx/>
                        <a:uFillTx/>
                        <a:latin typeface="Arial Rounded MT Bold" panose="020F0704030504030204" charset="0"/>
                        <a:ea typeface="宋体" panose="02010600030101010101" pitchFamily="2" charset="-122"/>
                        <a:cs typeface="Arial Rounded MT Bold" panose="020F0704030504030204" charset="0"/>
                      </a:endParaRPr>
                    </a:p>
                  </a:txBody>
                  <a:tcPr anchor="ctr"/>
                </a:tc>
                <a:tc>
                  <a:txBody>
                    <a:bodyPr/>
                    <a:lstStyle/>
                    <a:p>
                      <a:pPr marL="0" marR="0" lvl="0" indent="0" algn="ctr" defTabSz="914400" rtl="0" eaLnBrk="1" fontAlgn="auto" latinLnBrk="0" hangingPunct="1">
                        <a:lnSpc>
                          <a:spcPct val="180000"/>
                        </a:lnSpc>
                        <a:spcBef>
                          <a:spcPts val="0"/>
                        </a:spcBef>
                        <a:spcAft>
                          <a:spcPts val="0"/>
                        </a:spcAft>
                        <a:buClrTx/>
                        <a:buSzTx/>
                        <a:buFontTx/>
                        <a:buNone/>
                        <a:defRPr/>
                      </a:pPr>
                      <a:r>
                        <a:rPr kumimoji="0" lang="en-US" altLang="zh-CN" sz="1800" b="0" u="none" strike="noStrike" kern="1200" cap="none" spc="0" normalizeH="0" baseline="0" noProof="0" dirty="0">
                          <a:ln>
                            <a:noFill/>
                          </a:ln>
                          <a:solidFill>
                            <a:schemeClr val="tx1"/>
                          </a:solidFill>
                          <a:effectLst/>
                          <a:uLnTx/>
                          <a:uFillTx/>
                          <a:latin typeface="Arial Rounded MT Bold" panose="020F0704030504030204" charset="0"/>
                          <a:ea typeface="宋体" panose="02010600030101010101" pitchFamily="2" charset="-122"/>
                          <a:cs typeface="Arial Rounded MT Bold" panose="020F0704030504030204" charset="0"/>
                        </a:rPr>
                        <a:t>450,000</a:t>
                      </a:r>
                      <a:endParaRPr kumimoji="0" lang="en-US" altLang="zh-CN" sz="1800" b="0" i="0" u="none" strike="noStrike" kern="1200" cap="none" spc="0" normalizeH="0" baseline="0" noProof="0" dirty="0">
                        <a:ln>
                          <a:noFill/>
                        </a:ln>
                        <a:solidFill>
                          <a:schemeClr val="tx1"/>
                        </a:solidFill>
                        <a:effectLst/>
                        <a:uLnTx/>
                        <a:uFillTx/>
                        <a:latin typeface="Arial Rounded MT Bold" panose="020F0704030504030204" charset="0"/>
                        <a:ea typeface="宋体" panose="02010600030101010101" pitchFamily="2" charset="-122"/>
                        <a:cs typeface="Arial Rounded MT Bold" panose="020F0704030504030204" charset="0"/>
                      </a:endParaRPr>
                    </a:p>
                  </a:txBody>
                  <a:tcPr anchor="ctr"/>
                </a:tc>
                <a:extLst>
                  <a:ext uri="{0D108BD9-81ED-4DB2-BD59-A6C34878D82A}">
                    <a16:rowId xmlns:a16="http://schemas.microsoft.com/office/drawing/2014/main" val="10001"/>
                  </a:ext>
                </a:extLst>
              </a:tr>
            </a:tbl>
          </a:graphicData>
        </a:graphic>
      </p:graphicFrame>
      <p:pic>
        <p:nvPicPr>
          <p:cNvPr id="10" name="图片 9"/>
          <p:cNvPicPr>
            <a:picLocks noChangeAspect="1"/>
          </p:cNvPicPr>
          <p:nvPr/>
        </p:nvPicPr>
        <p:blipFill>
          <a:blip r:embed="rId4"/>
          <a:srcRect t="6135" r="1150"/>
          <a:stretch>
            <a:fillRect/>
          </a:stretch>
        </p:blipFill>
        <p:spPr>
          <a:xfrm>
            <a:off x="4058285" y="4182745"/>
            <a:ext cx="3821430" cy="2593975"/>
          </a:xfrm>
          <a:prstGeom prst="rect">
            <a:avLst/>
          </a:prstGeom>
        </p:spPr>
      </p:pic>
      <p:sp>
        <p:nvSpPr>
          <p:cNvPr id="11" name="文本占位符 10"/>
          <p:cNvSpPr>
            <a:spLocks noGrp="1"/>
          </p:cNvSpPr>
          <p:nvPr>
            <p:ph type="body" sz="quarter" idx="11"/>
          </p:nvPr>
        </p:nvSpPr>
        <p:spPr>
          <a:xfrm>
            <a:off x="10455910" y="6105525"/>
            <a:ext cx="1062990" cy="171450"/>
          </a:xfrm>
        </p:spPr>
        <p:txBody>
          <a:bodyPr>
            <a:noAutofit/>
          </a:bodyPr>
          <a:lstStyle/>
          <a:p>
            <a:pPr marL="0" indent="0" algn="r">
              <a:buNone/>
            </a:pPr>
            <a:r>
              <a:rPr lang="en-US" altLang="zh-CN" sz="1000" dirty="0">
                <a:latin typeface="Arial Rounded MT Bold" panose="020F0704030504030204" charset="0"/>
                <a:ea typeface="宋体" panose="02010600030101010101" pitchFamily="2" charset="-122"/>
                <a:cs typeface="Arial Rounded MT Bold" panose="020F0704030504030204" charset="0"/>
                <a:sym typeface="+mn-lt"/>
              </a:rPr>
              <a:t>R-MAT</a:t>
            </a: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outHorizontal)">
                                      <p:cBhvr>
                                        <p:cTn id="7" dur="500"/>
                                        <p:tgtEl>
                                          <p:spTgt spid="2"/>
                                        </p:tgtEl>
                                      </p:cBhvr>
                                    </p:animEffect>
                                  </p:childTnLst>
                                </p:cTn>
                              </p:par>
                              <p:par>
                                <p:cTn id="8" presetID="16" presetClass="entr" presetSubtype="42"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outHorizontal)">
                                      <p:cBhvr>
                                        <p:cTn id="10" dur="500"/>
                                        <p:tgtEl>
                                          <p:spTgt spid="19"/>
                                        </p:tgtEl>
                                      </p:cBhvr>
                                    </p:animEffect>
                                  </p:childTnLst>
                                </p:cTn>
                              </p:par>
                              <p:par>
                                <p:cTn id="11" presetID="16" presetClass="entr" presetSubtype="42"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outHorizontal)">
                                      <p:cBhvr>
                                        <p:cTn id="13" dur="500"/>
                                        <p:tgtEl>
                                          <p:spTgt spid="20"/>
                                        </p:tgtEl>
                                      </p:cBhvr>
                                    </p:animEffect>
                                  </p:childTnLst>
                                </p:cTn>
                              </p:par>
                              <p:par>
                                <p:cTn id="14" presetID="16" presetClass="entr" presetSubtype="42"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arn(outHorizontal)">
                                      <p:cBhvr>
                                        <p:cTn id="16" dur="500"/>
                                        <p:tgtEl>
                                          <p:spTgt spid="3"/>
                                        </p:tgtEl>
                                      </p:cBhvr>
                                    </p:animEffect>
                                  </p:childTnLst>
                                </p:cTn>
                              </p:par>
                            </p:childTnLst>
                          </p:cTn>
                        </p:par>
                        <p:par>
                          <p:cTn id="17" fill="hold">
                            <p:stCondLst>
                              <p:cond delay="500"/>
                            </p:stCondLst>
                            <p:childTnLst>
                              <p:par>
                                <p:cTn id="18" presetID="2" presetClass="entr" presetSubtype="4"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P spid="19" grpId="0"/>
      <p:bldP spid="19" grpId="1"/>
      <p:bldP spid="20" grpId="0"/>
      <p:bldP spid="20"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489866" y="1811309"/>
            <a:ext cx="9939499" cy="1754326"/>
          </a:xfrm>
          <a:effectLst>
            <a:reflection blurRad="6350" stA="50000" endA="300" endPos="90000" dir="5400000" sy="-100000" algn="bl" rotWithShape="0"/>
          </a:effectLst>
        </p:spPr>
        <p:txBody>
          <a:bodyPr/>
          <a:lstStyle/>
          <a:p>
            <a:r>
              <a:rPr lang="en-US" altLang="zh-CN" sz="6000" dirty="0">
                <a:solidFill>
                  <a:schemeClr val="bg1"/>
                </a:solidFill>
                <a:cs typeface="Times New Roman" panose="02020603050405020304" pitchFamily="18" charset="0"/>
                <a:sym typeface="+mn-ea"/>
              </a:rPr>
              <a:t>R-Mat Material Introduction</a:t>
            </a:r>
            <a:endParaRPr lang="en-US" altLang="zh-CN" sz="6000" dirty="0">
              <a:solidFill>
                <a:schemeClr val="bg1"/>
              </a:solidFill>
              <a:ea typeface="宋体" panose="02010600030101010101" pitchFamily="2" charset="-122"/>
              <a:cs typeface="Times New Roman" panose="02020603050405020304" pitchFamily="18" charset="0"/>
              <a:sym typeface="+mn-ea"/>
            </a:endParaRPr>
          </a:p>
        </p:txBody>
      </p:sp>
      <p:pic>
        <p:nvPicPr>
          <p:cNvPr id="6" name="图片 5" descr="R-MAT Logo">
            <a:extLst>
              <a:ext uri="{FF2B5EF4-FFF2-40B4-BE49-F238E27FC236}">
                <a16:creationId xmlns:a16="http://schemas.microsoft.com/office/drawing/2014/main" id="{4B99C5AA-BF15-A365-F7E6-E3E4544BE619}"/>
              </a:ext>
            </a:extLst>
          </p:cNvPr>
          <p:cNvPicPr>
            <a:picLocks noChangeAspect="1"/>
          </p:cNvPicPr>
          <p:nvPr/>
        </p:nvPicPr>
        <p:blipFill>
          <a:blip r:embed="rId3"/>
          <a:stretch>
            <a:fillRect/>
          </a:stretch>
        </p:blipFill>
        <p:spPr>
          <a:xfrm>
            <a:off x="10331450" y="377190"/>
            <a:ext cx="907415" cy="7518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5148" y="837998"/>
            <a:ext cx="1316238" cy="27543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stretch>
            <a:fillRect/>
          </a:stretch>
        </p:blipFill>
        <p:spPr>
          <a:xfrm>
            <a:off x="11291750" y="230189"/>
            <a:ext cx="506549" cy="399836"/>
          </a:xfrm>
          <a:prstGeom prst="rect">
            <a:avLst/>
          </a:prstGeom>
          <a:noFill/>
          <a:ln w="9525">
            <a:noFill/>
          </a:ln>
        </p:spPr>
      </p:pic>
      <p:sp>
        <p:nvSpPr>
          <p:cNvPr id="9" name="文本框 8"/>
          <p:cNvSpPr txBox="1"/>
          <p:nvPr/>
        </p:nvSpPr>
        <p:spPr>
          <a:xfrm>
            <a:off x="624744" y="605896"/>
            <a:ext cx="9944811" cy="646331"/>
          </a:xfrm>
          <a:prstGeom prst="rect">
            <a:avLst/>
          </a:prstGeom>
          <a:noFill/>
        </p:spPr>
        <p:txBody>
          <a:bodyPr wrap="square" rtlCol="0">
            <a:spAutoFit/>
          </a:bodyPr>
          <a:lstStyle/>
          <a:p>
            <a:r>
              <a:rPr lang="en-US" altLang="zh-CN" sz="3600" dirty="0"/>
              <a:t>The Story Between R-MAT and HOKAONEONE</a:t>
            </a:r>
            <a:endParaRPr lang="zh-CN" altLang="en-US" dirty="0"/>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68021" y="1225975"/>
            <a:ext cx="2171541" cy="5152320"/>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26758" y="1225974"/>
            <a:ext cx="2171541" cy="5247040"/>
          </a:xfrm>
          <a:prstGeom prst="rect">
            <a:avLst/>
          </a:prstGeom>
        </p:spPr>
      </p:pic>
      <p:sp>
        <p:nvSpPr>
          <p:cNvPr id="14" name="文本框 13"/>
          <p:cNvSpPr txBox="1"/>
          <p:nvPr/>
        </p:nvSpPr>
        <p:spPr>
          <a:xfrm>
            <a:off x="715618" y="1613418"/>
            <a:ext cx="5085175" cy="461665"/>
          </a:xfrm>
          <a:prstGeom prst="rect">
            <a:avLst/>
          </a:prstGeom>
          <a:noFill/>
        </p:spPr>
        <p:txBody>
          <a:bodyPr wrap="none" rtlCol="0">
            <a:spAutoFit/>
          </a:bodyPr>
          <a:lstStyle/>
          <a:p>
            <a:pPr marL="171450" indent="-171450">
              <a:buFont typeface="Wingdings" panose="05000000000000000000" pitchFamily="2" charset="2"/>
              <a:buChar char="Ø"/>
            </a:pPr>
            <a:r>
              <a:rPr lang="en-US" altLang="zh-CN" sz="1200" dirty="0"/>
              <a:t>In 2014, R-MAT participated in HOKAONEONE's development and jointly </a:t>
            </a:r>
          </a:p>
          <a:p>
            <a:r>
              <a:rPr lang="en-US" altLang="zh-CN" sz="1200" dirty="0"/>
              <a:t>proposed new concepts of different hardness with high rebound. </a:t>
            </a:r>
          </a:p>
        </p:txBody>
      </p:sp>
      <p:sp>
        <p:nvSpPr>
          <p:cNvPr id="15" name="文本框 14"/>
          <p:cNvSpPr txBox="1"/>
          <p:nvPr/>
        </p:nvSpPr>
        <p:spPr>
          <a:xfrm>
            <a:off x="715618" y="2336449"/>
            <a:ext cx="5229445" cy="461665"/>
          </a:xfrm>
          <a:prstGeom prst="rect">
            <a:avLst/>
          </a:prstGeom>
          <a:noFill/>
        </p:spPr>
        <p:txBody>
          <a:bodyPr wrap="none" rtlCol="0">
            <a:spAutoFit/>
          </a:bodyPr>
          <a:lstStyle/>
          <a:p>
            <a:pPr marL="171450" indent="-171450">
              <a:buFont typeface="Wingdings" panose="05000000000000000000" pitchFamily="2" charset="2"/>
              <a:buChar char="Ø"/>
            </a:pPr>
            <a:r>
              <a:rPr lang="en-US" altLang="zh-CN" sz="1200" dirty="0"/>
              <a:t>In 2014, after R-MAT participated in, HOKAONEONE's order increased from </a:t>
            </a:r>
          </a:p>
          <a:p>
            <a:r>
              <a:rPr lang="en-US" altLang="zh-CN" sz="1200" dirty="0"/>
              <a:t>tens of thousands of pairs to millions of pairs. </a:t>
            </a:r>
          </a:p>
        </p:txBody>
      </p:sp>
      <p:sp>
        <p:nvSpPr>
          <p:cNvPr id="16" name="文本框 15"/>
          <p:cNvSpPr txBox="1"/>
          <p:nvPr/>
        </p:nvSpPr>
        <p:spPr>
          <a:xfrm>
            <a:off x="715618" y="3059480"/>
            <a:ext cx="5990486" cy="461665"/>
          </a:xfrm>
          <a:prstGeom prst="rect">
            <a:avLst/>
          </a:prstGeom>
          <a:noFill/>
        </p:spPr>
        <p:txBody>
          <a:bodyPr wrap="none" rtlCol="0">
            <a:spAutoFit/>
          </a:bodyPr>
          <a:lstStyle/>
          <a:p>
            <a:pPr marL="171450" indent="-171450">
              <a:buFont typeface="Wingdings" panose="05000000000000000000" pitchFamily="2" charset="2"/>
              <a:buChar char="Ø"/>
            </a:pPr>
            <a:r>
              <a:rPr lang="en-US" altLang="zh-CN" sz="1200" dirty="0"/>
              <a:t>Previously, Some of HOKAONEONE's midsole and outsole which used R-MAT’s Material</a:t>
            </a:r>
          </a:p>
          <a:p>
            <a:r>
              <a:rPr lang="en-US" altLang="zh-CN" sz="1200" dirty="0"/>
              <a:t> would have R-MAT's logo</a:t>
            </a:r>
          </a:p>
        </p:txBody>
      </p:sp>
      <p:sp>
        <p:nvSpPr>
          <p:cNvPr id="17" name="文本框 16"/>
          <p:cNvSpPr txBox="1"/>
          <p:nvPr/>
        </p:nvSpPr>
        <p:spPr>
          <a:xfrm>
            <a:off x="715618" y="3657425"/>
            <a:ext cx="6071470" cy="461665"/>
          </a:xfrm>
          <a:prstGeom prst="rect">
            <a:avLst/>
          </a:prstGeom>
          <a:noFill/>
        </p:spPr>
        <p:txBody>
          <a:bodyPr wrap="none" rtlCol="0">
            <a:spAutoFit/>
          </a:bodyPr>
          <a:lstStyle/>
          <a:p>
            <a:pPr marL="171450" indent="-171450">
              <a:buFont typeface="Wingdings" panose="05000000000000000000" pitchFamily="2" charset="2"/>
              <a:buChar char="Ø"/>
            </a:pPr>
            <a:r>
              <a:rPr lang="en-US" altLang="zh-CN" sz="1200" dirty="0"/>
              <a:t>According to a survey conducted by HOKAONEONE to consumers, R-MAT's materials are </a:t>
            </a:r>
          </a:p>
          <a:p>
            <a:r>
              <a:rPr lang="en-US" altLang="zh-CN" sz="1200" dirty="0"/>
              <a:t>more comfortable than EVA, which is also the reason why consumers choose them</a:t>
            </a:r>
          </a:p>
        </p:txBody>
      </p:sp>
      <p:pic>
        <p:nvPicPr>
          <p:cNvPr id="18" name="图片 17"/>
          <p:cNvPicPr>
            <a:picLocks noChangeAspect="1"/>
          </p:cNvPicPr>
          <p:nvPr/>
        </p:nvPicPr>
        <p:blipFill>
          <a:blip r:embed="rId6"/>
          <a:stretch>
            <a:fillRect/>
          </a:stretch>
        </p:blipFill>
        <p:spPr>
          <a:xfrm>
            <a:off x="1098935" y="4486848"/>
            <a:ext cx="4125046" cy="2360504"/>
          </a:xfrm>
          <a:prstGeom prst="rect">
            <a:avLst/>
          </a:prstGeom>
          <a:noFill/>
          <a:ln w="9525">
            <a:noFill/>
          </a:ln>
        </p:spPr>
      </p:pic>
    </p:spTree>
  </p:cSld>
  <p:clrMapOvr>
    <a:masterClrMapping/>
  </p:clrMapOvr>
  <p:transition advClick="0"/>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矩形 2"/>
          <p:cNvSpPr/>
          <p:nvPr/>
        </p:nvSpPr>
        <p:spPr>
          <a:xfrm>
            <a:off x="1122363" y="517525"/>
            <a:ext cx="10523537" cy="6092825"/>
          </a:xfrm>
          <a:prstGeom prst="rect">
            <a:avLst/>
          </a:prstGeom>
          <a:noFill/>
          <a:ln w="9525">
            <a:noFill/>
          </a:ln>
        </p:spPr>
        <p:txBody>
          <a:bodyPr>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eaLnBrk="1" fontAlgn="ctr" hangingPunct="1">
              <a:lnSpc>
                <a:spcPct val="150000"/>
              </a:lnSpc>
              <a:spcBef>
                <a:spcPct val="0"/>
              </a:spcBef>
              <a:buFontTx/>
              <a:buNone/>
            </a:pPr>
            <a:r>
              <a:rPr lang="en-US" altLang="zh-CN" b="1" dirty="0">
                <a:solidFill>
                  <a:srgbClr val="404040"/>
                </a:solidFill>
                <a:ea typeface="微软雅黑 Light" panose="020B0502040204020203" pitchFamily="34" charset="-122"/>
              </a:rPr>
              <a:t>Better cushioning </a:t>
            </a:r>
          </a:p>
          <a:p>
            <a:pPr marL="0" lvl="0" indent="0" eaLnBrk="1" fontAlgn="ctr" hangingPunct="1">
              <a:lnSpc>
                <a:spcPct val="150000"/>
              </a:lnSpc>
              <a:spcBef>
                <a:spcPct val="0"/>
              </a:spcBef>
              <a:buFontTx/>
              <a:buNone/>
            </a:pPr>
            <a:endParaRPr lang="en-US" altLang="zh-CN" b="1" dirty="0">
              <a:solidFill>
                <a:srgbClr val="404040"/>
              </a:solidFill>
              <a:ea typeface="微软雅黑 Light" panose="020B0502040204020203" pitchFamily="34" charset="-122"/>
            </a:endParaRPr>
          </a:p>
          <a:p>
            <a:pPr marL="0" lvl="0" indent="0" eaLnBrk="1" fontAlgn="ctr" hangingPunct="1">
              <a:lnSpc>
                <a:spcPct val="150000"/>
              </a:lnSpc>
              <a:spcBef>
                <a:spcPct val="0"/>
              </a:spcBef>
              <a:buFontTx/>
              <a:buNone/>
            </a:pPr>
            <a:endParaRPr lang="en-US" altLang="zh-CN" b="1" dirty="0">
              <a:solidFill>
                <a:srgbClr val="404040"/>
              </a:solidFill>
              <a:ea typeface="微软雅黑 Light" panose="020B0502040204020203" pitchFamily="34" charset="-122"/>
            </a:endParaRPr>
          </a:p>
          <a:p>
            <a:pPr marL="0" lvl="0" indent="0" eaLnBrk="1" fontAlgn="ctr" hangingPunct="1">
              <a:lnSpc>
                <a:spcPct val="150000"/>
              </a:lnSpc>
              <a:spcBef>
                <a:spcPct val="0"/>
              </a:spcBef>
              <a:buFontTx/>
              <a:buNone/>
            </a:pPr>
            <a:endParaRPr lang="en-US" altLang="zh-CN" b="1" dirty="0">
              <a:solidFill>
                <a:srgbClr val="404040"/>
              </a:solidFill>
              <a:ea typeface="微软雅黑 Light" panose="020B0502040204020203" pitchFamily="34" charset="-122"/>
            </a:endParaRPr>
          </a:p>
          <a:p>
            <a:pPr marL="0" lvl="0" indent="0" eaLnBrk="1" fontAlgn="ctr" hangingPunct="1">
              <a:lnSpc>
                <a:spcPct val="150000"/>
              </a:lnSpc>
              <a:spcBef>
                <a:spcPct val="0"/>
              </a:spcBef>
              <a:buFontTx/>
              <a:buNone/>
            </a:pPr>
            <a:endParaRPr lang="en-US" altLang="zh-CN" b="1" dirty="0">
              <a:solidFill>
                <a:srgbClr val="404040"/>
              </a:solidFill>
              <a:ea typeface="微软雅黑 Light" panose="020B0502040204020203" pitchFamily="34" charset="-122"/>
            </a:endParaRPr>
          </a:p>
          <a:p>
            <a:pPr marL="0" lvl="0" indent="0" eaLnBrk="1" fontAlgn="ctr" hangingPunct="1">
              <a:lnSpc>
                <a:spcPct val="150000"/>
              </a:lnSpc>
              <a:spcBef>
                <a:spcPct val="0"/>
              </a:spcBef>
              <a:buFontTx/>
              <a:buNone/>
            </a:pPr>
            <a:endParaRPr lang="en-US" altLang="zh-CN" b="1" dirty="0">
              <a:solidFill>
                <a:srgbClr val="404040"/>
              </a:solidFill>
              <a:ea typeface="微软雅黑 Light" panose="020B0502040204020203" pitchFamily="34" charset="-122"/>
            </a:endParaRPr>
          </a:p>
          <a:p>
            <a:pPr marL="0" lvl="0" indent="0" eaLnBrk="1" fontAlgn="ctr" hangingPunct="1">
              <a:lnSpc>
                <a:spcPct val="150000"/>
              </a:lnSpc>
              <a:spcBef>
                <a:spcPct val="0"/>
              </a:spcBef>
              <a:buFontTx/>
              <a:buNone/>
            </a:pPr>
            <a:endParaRPr lang="en-US" altLang="zh-CN" b="1" dirty="0">
              <a:solidFill>
                <a:srgbClr val="404040"/>
              </a:solidFill>
              <a:ea typeface="微软雅黑 Light" panose="020B0502040204020203" pitchFamily="34" charset="-122"/>
            </a:endParaRPr>
          </a:p>
          <a:p>
            <a:pPr marL="0" lvl="0" indent="0" eaLnBrk="1" fontAlgn="ctr" hangingPunct="1">
              <a:lnSpc>
                <a:spcPct val="150000"/>
              </a:lnSpc>
              <a:spcBef>
                <a:spcPct val="0"/>
              </a:spcBef>
              <a:buFontTx/>
              <a:buNone/>
            </a:pPr>
            <a:endParaRPr lang="en-US" altLang="zh-CN" b="1" dirty="0">
              <a:solidFill>
                <a:srgbClr val="404040"/>
              </a:solidFill>
              <a:ea typeface="微软雅黑 Light" panose="020B0502040204020203" pitchFamily="34" charset="-122"/>
            </a:endParaRPr>
          </a:p>
          <a:p>
            <a:pPr marL="0" lvl="0" indent="0" eaLnBrk="1" fontAlgn="ctr" hangingPunct="1">
              <a:lnSpc>
                <a:spcPct val="150000"/>
              </a:lnSpc>
              <a:spcBef>
                <a:spcPct val="0"/>
              </a:spcBef>
              <a:buFontTx/>
              <a:buNone/>
            </a:pPr>
            <a:r>
              <a:rPr lang="zh-CN" altLang="en-US" sz="1800" dirty="0">
                <a:ea typeface="冬青黑体简体中文 W3" pitchFamily="34" charset="-122"/>
              </a:rPr>
              <a:t>The wear testers tell us the ride is like a comfortable glide.</a:t>
            </a:r>
          </a:p>
          <a:p>
            <a:pPr marL="0" lvl="0" indent="0" eaLnBrk="1" fontAlgn="ctr" hangingPunct="1">
              <a:lnSpc>
                <a:spcPct val="150000"/>
              </a:lnSpc>
              <a:spcBef>
                <a:spcPct val="0"/>
              </a:spcBef>
              <a:buFontTx/>
              <a:buNone/>
            </a:pPr>
            <a:endParaRPr lang="en-US" altLang="zh-CN" sz="1800" dirty="0">
              <a:solidFill>
                <a:srgbClr val="404040"/>
              </a:solidFill>
              <a:ea typeface="微软雅黑 Light" panose="020B0502040204020203" pitchFamily="34" charset="-122"/>
            </a:endParaRPr>
          </a:p>
        </p:txBody>
      </p:sp>
      <p:grpSp>
        <p:nvGrpSpPr>
          <p:cNvPr id="25604" name="Group 15"/>
          <p:cNvGrpSpPr/>
          <p:nvPr/>
        </p:nvGrpSpPr>
        <p:grpSpPr>
          <a:xfrm>
            <a:off x="97220" y="2178049"/>
            <a:ext cx="6095586" cy="3066613"/>
            <a:chOff x="1143000" y="2707942"/>
            <a:chExt cx="3937820" cy="2303462"/>
          </a:xfrm>
        </p:grpSpPr>
        <p:sp>
          <p:nvSpPr>
            <p:cNvPr id="25607" name="Rectangle 3"/>
            <p:cNvSpPr/>
            <p:nvPr/>
          </p:nvSpPr>
          <p:spPr>
            <a:xfrm>
              <a:off x="2186808" y="2985754"/>
              <a:ext cx="2613792" cy="1497013"/>
            </a:xfrm>
            <a:prstGeom prst="rect">
              <a:avLst/>
            </a:prstGeom>
            <a:gradFill rotWithShape="0">
              <a:gsLst>
                <a:gs pos="0">
                  <a:srgbClr val="FEFEFE"/>
                </a:gs>
                <a:gs pos="100000">
                  <a:srgbClr val="DDDDDD"/>
                </a:gs>
              </a:gsLst>
              <a:lin ang="5400000" scaled="1"/>
              <a:tileRect/>
            </a:gradFill>
            <a:ln w="9525">
              <a:noFill/>
            </a:ln>
          </p:spPr>
          <p:txBody>
            <a:bodyPr wrap="none"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pPr>
              <a:endParaRPr lang="zh-TW" altLang="en-US" sz="1800" dirty="0">
                <a:solidFill>
                  <a:srgbClr val="FFFFFF"/>
                </a:solidFill>
              </a:endParaRPr>
            </a:p>
          </p:txBody>
        </p:sp>
        <p:pic>
          <p:nvPicPr>
            <p:cNvPr id="25608" name="Picture 17"/>
            <p:cNvPicPr>
              <a:picLocks noChangeAspect="1"/>
            </p:cNvPicPr>
            <p:nvPr/>
          </p:nvPicPr>
          <p:blipFill>
            <a:blip r:embed="rId3"/>
            <a:stretch>
              <a:fillRect/>
            </a:stretch>
          </p:blipFill>
          <p:spPr>
            <a:xfrm>
              <a:off x="1366071" y="4263692"/>
              <a:ext cx="3632200" cy="747712"/>
            </a:xfrm>
            <a:prstGeom prst="rect">
              <a:avLst/>
            </a:prstGeom>
            <a:noFill/>
            <a:ln w="9525">
              <a:noFill/>
            </a:ln>
          </p:spPr>
        </p:pic>
        <p:sp>
          <p:nvSpPr>
            <p:cNvPr id="25609" name="Line 4"/>
            <p:cNvSpPr/>
            <p:nvPr/>
          </p:nvSpPr>
          <p:spPr>
            <a:xfrm flipH="1" flipV="1">
              <a:off x="1934395" y="3147679"/>
              <a:ext cx="4763" cy="1460498"/>
            </a:xfrm>
            <a:prstGeom prst="line">
              <a:avLst/>
            </a:prstGeom>
            <a:ln w="9360" cap="flat" cmpd="sng">
              <a:solidFill>
                <a:srgbClr val="000000"/>
              </a:solidFill>
              <a:prstDash val="solid"/>
              <a:miter/>
              <a:headEnd type="none" w="med" len="med"/>
              <a:tailEnd type="none" w="med" len="med"/>
            </a:ln>
          </p:spPr>
          <p:txBody>
            <a:bodyPr/>
            <a:lstStyle/>
            <a:p>
              <a:endParaRPr lang="zh-CN" altLang="en-US"/>
            </a:p>
          </p:txBody>
        </p:sp>
        <p:sp>
          <p:nvSpPr>
            <p:cNvPr id="25610" name="Line 5"/>
            <p:cNvSpPr/>
            <p:nvPr/>
          </p:nvSpPr>
          <p:spPr>
            <a:xfrm flipH="1">
              <a:off x="1934395" y="4403392"/>
              <a:ext cx="42863" cy="1587"/>
            </a:xfrm>
            <a:prstGeom prst="line">
              <a:avLst/>
            </a:prstGeom>
            <a:ln w="9360" cap="flat" cmpd="sng">
              <a:solidFill>
                <a:srgbClr val="000000"/>
              </a:solidFill>
              <a:prstDash val="solid"/>
              <a:miter/>
              <a:headEnd type="none" w="med" len="med"/>
              <a:tailEnd type="none" w="med" len="med"/>
            </a:ln>
          </p:spPr>
          <p:txBody>
            <a:bodyPr/>
            <a:lstStyle/>
            <a:p>
              <a:endParaRPr lang="zh-CN" altLang="en-US"/>
            </a:p>
          </p:txBody>
        </p:sp>
        <p:sp>
          <p:nvSpPr>
            <p:cNvPr id="25611" name="Line 6"/>
            <p:cNvSpPr/>
            <p:nvPr/>
          </p:nvSpPr>
          <p:spPr>
            <a:xfrm flipH="1">
              <a:off x="1934395" y="4131929"/>
              <a:ext cx="42863" cy="1588"/>
            </a:xfrm>
            <a:prstGeom prst="line">
              <a:avLst/>
            </a:prstGeom>
            <a:ln w="9360" cap="flat" cmpd="sng">
              <a:solidFill>
                <a:srgbClr val="000000"/>
              </a:solidFill>
              <a:prstDash val="solid"/>
              <a:miter/>
              <a:headEnd type="none" w="med" len="med"/>
              <a:tailEnd type="none" w="med" len="med"/>
            </a:ln>
          </p:spPr>
          <p:txBody>
            <a:bodyPr/>
            <a:lstStyle/>
            <a:p>
              <a:endParaRPr lang="zh-CN" altLang="en-US"/>
            </a:p>
          </p:txBody>
        </p:sp>
        <p:sp>
          <p:nvSpPr>
            <p:cNvPr id="25612" name="Line 7"/>
            <p:cNvSpPr/>
            <p:nvPr/>
          </p:nvSpPr>
          <p:spPr>
            <a:xfrm flipH="1">
              <a:off x="1934395" y="3860467"/>
              <a:ext cx="42863" cy="1587"/>
            </a:xfrm>
            <a:prstGeom prst="line">
              <a:avLst/>
            </a:prstGeom>
            <a:ln w="9360" cap="flat" cmpd="sng">
              <a:solidFill>
                <a:srgbClr val="000000"/>
              </a:solidFill>
              <a:prstDash val="solid"/>
              <a:miter/>
              <a:headEnd type="none" w="med" len="med"/>
              <a:tailEnd type="none" w="med" len="med"/>
            </a:ln>
          </p:spPr>
          <p:txBody>
            <a:bodyPr/>
            <a:lstStyle/>
            <a:p>
              <a:endParaRPr lang="zh-CN" altLang="en-US"/>
            </a:p>
          </p:txBody>
        </p:sp>
        <p:sp>
          <p:nvSpPr>
            <p:cNvPr id="25613" name="Line 8"/>
            <p:cNvSpPr/>
            <p:nvPr/>
          </p:nvSpPr>
          <p:spPr>
            <a:xfrm flipH="1">
              <a:off x="1934395" y="3587417"/>
              <a:ext cx="42863" cy="1587"/>
            </a:xfrm>
            <a:prstGeom prst="line">
              <a:avLst/>
            </a:prstGeom>
            <a:ln w="9360" cap="flat" cmpd="sng">
              <a:solidFill>
                <a:srgbClr val="000000"/>
              </a:solidFill>
              <a:prstDash val="solid"/>
              <a:miter/>
              <a:headEnd type="none" w="med" len="med"/>
              <a:tailEnd type="none" w="med" len="med"/>
            </a:ln>
          </p:spPr>
          <p:txBody>
            <a:bodyPr/>
            <a:lstStyle/>
            <a:p>
              <a:endParaRPr lang="zh-CN" altLang="en-US"/>
            </a:p>
          </p:txBody>
        </p:sp>
        <p:sp>
          <p:nvSpPr>
            <p:cNvPr id="25614" name="Line 9"/>
            <p:cNvSpPr/>
            <p:nvPr/>
          </p:nvSpPr>
          <p:spPr>
            <a:xfrm flipH="1">
              <a:off x="1934395" y="3315954"/>
              <a:ext cx="42863" cy="1588"/>
            </a:xfrm>
            <a:prstGeom prst="line">
              <a:avLst/>
            </a:prstGeom>
            <a:ln w="9360" cap="flat" cmpd="sng">
              <a:solidFill>
                <a:srgbClr val="000000"/>
              </a:solidFill>
              <a:prstDash val="solid"/>
              <a:miter/>
              <a:headEnd type="none" w="med" len="med"/>
              <a:tailEnd type="none" w="med" len="med"/>
            </a:ln>
          </p:spPr>
          <p:txBody>
            <a:bodyPr/>
            <a:lstStyle/>
            <a:p>
              <a:endParaRPr lang="zh-CN" altLang="en-US"/>
            </a:p>
          </p:txBody>
        </p:sp>
        <p:sp>
          <p:nvSpPr>
            <p:cNvPr id="25615" name="Rectangle 11"/>
            <p:cNvSpPr/>
            <p:nvPr/>
          </p:nvSpPr>
          <p:spPr>
            <a:xfrm>
              <a:off x="1491483" y="4341479"/>
              <a:ext cx="37480" cy="104256"/>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tabLst>
                  <a:tab pos="0" algn="l"/>
                  <a:tab pos="500380" algn="l"/>
                  <a:tab pos="1003300" algn="l"/>
                  <a:tab pos="1504950" algn="l"/>
                  <a:tab pos="2006600" algn="l"/>
                  <a:tab pos="2510155" algn="l"/>
                  <a:tab pos="3011805" algn="l"/>
                  <a:tab pos="3514725" algn="l"/>
                  <a:tab pos="4016375" algn="l"/>
                  <a:tab pos="4519930" algn="l"/>
                  <a:tab pos="5021580" algn="l"/>
                  <a:tab pos="5524500" algn="l"/>
                  <a:tab pos="6026150" algn="l"/>
                  <a:tab pos="6527800" algn="l"/>
                  <a:tab pos="7031355" algn="l"/>
                  <a:tab pos="7534275" algn="l"/>
                  <a:tab pos="8035925" algn="l"/>
                  <a:tab pos="8537575" algn="l"/>
                  <a:tab pos="9041130" algn="l"/>
                  <a:tab pos="9542780" algn="l"/>
                  <a:tab pos="10045700" algn="l"/>
                </a:tabLst>
              </a:pPr>
              <a:r>
                <a:rPr lang="en-US" altLang="zh-TW" sz="1100" b="1" dirty="0">
                  <a:solidFill>
                    <a:srgbClr val="333333"/>
                  </a:solidFill>
                </a:rPr>
                <a:t>2</a:t>
              </a:r>
            </a:p>
          </p:txBody>
        </p:sp>
        <p:sp>
          <p:nvSpPr>
            <p:cNvPr id="25616" name="Rectangle 12"/>
            <p:cNvSpPr/>
            <p:nvPr/>
          </p:nvSpPr>
          <p:spPr>
            <a:xfrm>
              <a:off x="1491483" y="4070017"/>
              <a:ext cx="37480" cy="104256"/>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tabLst>
                  <a:tab pos="0" algn="l"/>
                  <a:tab pos="500380" algn="l"/>
                  <a:tab pos="1003300" algn="l"/>
                  <a:tab pos="1504950" algn="l"/>
                  <a:tab pos="2006600" algn="l"/>
                  <a:tab pos="2510155" algn="l"/>
                  <a:tab pos="3011805" algn="l"/>
                  <a:tab pos="3514725" algn="l"/>
                  <a:tab pos="4016375" algn="l"/>
                  <a:tab pos="4519930" algn="l"/>
                  <a:tab pos="5021580" algn="l"/>
                  <a:tab pos="5524500" algn="l"/>
                  <a:tab pos="6026150" algn="l"/>
                  <a:tab pos="6527800" algn="l"/>
                  <a:tab pos="7031355" algn="l"/>
                  <a:tab pos="7534275" algn="l"/>
                  <a:tab pos="8035925" algn="l"/>
                  <a:tab pos="8537575" algn="l"/>
                  <a:tab pos="9041130" algn="l"/>
                  <a:tab pos="9542780" algn="l"/>
                  <a:tab pos="10045700" algn="l"/>
                </a:tabLst>
              </a:pPr>
              <a:r>
                <a:rPr lang="en-US" altLang="zh-TW" sz="1100" b="1" dirty="0">
                  <a:solidFill>
                    <a:srgbClr val="333333"/>
                  </a:solidFill>
                </a:rPr>
                <a:t>4</a:t>
              </a:r>
            </a:p>
          </p:txBody>
        </p:sp>
        <p:sp>
          <p:nvSpPr>
            <p:cNvPr id="25617" name="Rectangle 13"/>
            <p:cNvSpPr/>
            <p:nvPr/>
          </p:nvSpPr>
          <p:spPr>
            <a:xfrm>
              <a:off x="1491483" y="3801729"/>
              <a:ext cx="37480" cy="104256"/>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tabLst>
                  <a:tab pos="0" algn="l"/>
                  <a:tab pos="500380" algn="l"/>
                  <a:tab pos="1003300" algn="l"/>
                  <a:tab pos="1504950" algn="l"/>
                  <a:tab pos="2006600" algn="l"/>
                  <a:tab pos="2510155" algn="l"/>
                  <a:tab pos="3011805" algn="l"/>
                  <a:tab pos="3514725" algn="l"/>
                  <a:tab pos="4016375" algn="l"/>
                  <a:tab pos="4519930" algn="l"/>
                  <a:tab pos="5021580" algn="l"/>
                  <a:tab pos="5524500" algn="l"/>
                  <a:tab pos="6026150" algn="l"/>
                  <a:tab pos="6527800" algn="l"/>
                  <a:tab pos="7031355" algn="l"/>
                  <a:tab pos="7534275" algn="l"/>
                  <a:tab pos="8035925" algn="l"/>
                  <a:tab pos="8537575" algn="l"/>
                  <a:tab pos="9041130" algn="l"/>
                  <a:tab pos="9542780" algn="l"/>
                  <a:tab pos="10045700" algn="l"/>
                </a:tabLst>
              </a:pPr>
              <a:r>
                <a:rPr lang="en-US" altLang="zh-TW" sz="1100" b="1" dirty="0">
                  <a:solidFill>
                    <a:srgbClr val="333333"/>
                  </a:solidFill>
                </a:rPr>
                <a:t>6</a:t>
              </a:r>
            </a:p>
          </p:txBody>
        </p:sp>
        <p:sp>
          <p:nvSpPr>
            <p:cNvPr id="25618" name="Rectangle 14"/>
            <p:cNvSpPr/>
            <p:nvPr/>
          </p:nvSpPr>
          <p:spPr>
            <a:xfrm>
              <a:off x="1491483" y="3527092"/>
              <a:ext cx="37480" cy="104256"/>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tabLst>
                  <a:tab pos="0" algn="l"/>
                  <a:tab pos="500380" algn="l"/>
                  <a:tab pos="1003300" algn="l"/>
                  <a:tab pos="1504950" algn="l"/>
                  <a:tab pos="2006600" algn="l"/>
                  <a:tab pos="2510155" algn="l"/>
                  <a:tab pos="3011805" algn="l"/>
                  <a:tab pos="3514725" algn="l"/>
                  <a:tab pos="4016375" algn="l"/>
                  <a:tab pos="4519930" algn="l"/>
                  <a:tab pos="5021580" algn="l"/>
                  <a:tab pos="5524500" algn="l"/>
                  <a:tab pos="6026150" algn="l"/>
                  <a:tab pos="6527800" algn="l"/>
                  <a:tab pos="7031355" algn="l"/>
                  <a:tab pos="7534275" algn="l"/>
                  <a:tab pos="8035925" algn="l"/>
                  <a:tab pos="8537575" algn="l"/>
                  <a:tab pos="9041130" algn="l"/>
                  <a:tab pos="9542780" algn="l"/>
                  <a:tab pos="10045700" algn="l"/>
                </a:tabLst>
              </a:pPr>
              <a:r>
                <a:rPr lang="en-US" altLang="zh-TW" sz="1100" b="1" dirty="0">
                  <a:solidFill>
                    <a:srgbClr val="333333"/>
                  </a:solidFill>
                </a:rPr>
                <a:t>8</a:t>
              </a:r>
            </a:p>
          </p:txBody>
        </p:sp>
        <p:sp>
          <p:nvSpPr>
            <p:cNvPr id="25619" name="Rectangle 15"/>
            <p:cNvSpPr/>
            <p:nvPr/>
          </p:nvSpPr>
          <p:spPr>
            <a:xfrm>
              <a:off x="1491483" y="3257217"/>
              <a:ext cx="74960" cy="104256"/>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tabLst>
                  <a:tab pos="0" algn="l"/>
                  <a:tab pos="500380" algn="l"/>
                  <a:tab pos="1003300" algn="l"/>
                  <a:tab pos="1504950" algn="l"/>
                  <a:tab pos="2006600" algn="l"/>
                  <a:tab pos="2510155" algn="l"/>
                  <a:tab pos="3011805" algn="l"/>
                  <a:tab pos="3514725" algn="l"/>
                  <a:tab pos="4016375" algn="l"/>
                  <a:tab pos="4519930" algn="l"/>
                  <a:tab pos="5021580" algn="l"/>
                  <a:tab pos="5524500" algn="l"/>
                  <a:tab pos="6026150" algn="l"/>
                  <a:tab pos="6527800" algn="l"/>
                  <a:tab pos="7031355" algn="l"/>
                  <a:tab pos="7534275" algn="l"/>
                  <a:tab pos="8035925" algn="l"/>
                  <a:tab pos="8537575" algn="l"/>
                  <a:tab pos="9041130" algn="l"/>
                  <a:tab pos="9542780" algn="l"/>
                  <a:tab pos="10045700" algn="l"/>
                </a:tabLst>
              </a:pPr>
              <a:r>
                <a:rPr lang="en-US" altLang="zh-TW" sz="1100" b="1" dirty="0">
                  <a:solidFill>
                    <a:srgbClr val="333333"/>
                  </a:solidFill>
                </a:rPr>
                <a:t>10</a:t>
              </a:r>
            </a:p>
          </p:txBody>
        </p:sp>
        <p:sp>
          <p:nvSpPr>
            <p:cNvPr id="25620" name="Rectangle 18"/>
            <p:cNvSpPr/>
            <p:nvPr/>
          </p:nvSpPr>
          <p:spPr>
            <a:xfrm>
              <a:off x="3765550" y="3882691"/>
              <a:ext cx="425450" cy="731838"/>
            </a:xfrm>
            <a:prstGeom prst="rect">
              <a:avLst/>
            </a:prstGeom>
            <a:gradFill rotWithShape="0">
              <a:gsLst>
                <a:gs pos="0">
                  <a:srgbClr val="FF0000"/>
                </a:gs>
                <a:gs pos="100000">
                  <a:srgbClr val="FF9900">
                    <a:alpha val="59998"/>
                  </a:srgbClr>
                </a:gs>
              </a:gsLst>
              <a:lin ang="13500000" scaled="1"/>
              <a:tileRect/>
            </a:gra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FF9900"/>
              </a:extrusionClr>
            </a:sp3d>
          </p:spPr>
          <p:txBody>
            <a:bodyPr wrap="none" anchor="ctr" anchorCtr="0">
              <a:flatTx/>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pPr>
              <a:endParaRPr lang="zh-TW" altLang="en-US" sz="1800" dirty="0">
                <a:solidFill>
                  <a:srgbClr val="FFFFFF"/>
                </a:solidFill>
              </a:endParaRPr>
            </a:p>
          </p:txBody>
        </p:sp>
        <p:sp>
          <p:nvSpPr>
            <p:cNvPr id="25621" name="Rectangle 19"/>
            <p:cNvSpPr/>
            <p:nvPr/>
          </p:nvSpPr>
          <p:spPr>
            <a:xfrm>
              <a:off x="2553520" y="3523123"/>
              <a:ext cx="422275" cy="1091406"/>
            </a:xfrm>
            <a:prstGeom prst="rect">
              <a:avLst/>
            </a:prstGeom>
            <a:gradFill rotWithShape="0">
              <a:gsLst>
                <a:gs pos="0">
                  <a:srgbClr val="CDE0FE"/>
                </a:gs>
                <a:gs pos="100000">
                  <a:srgbClr val="0066FF">
                    <a:alpha val="59998"/>
                  </a:srgbClr>
                </a:gs>
              </a:gsLst>
              <a:lin ang="13500000" scaled="1"/>
              <a:tileRect/>
            </a:gradFill>
            <a:ln w="9525" cap="flat" cmpd="sng">
              <a:prstDash val="solid"/>
              <a:miter/>
              <a:headEnd type="none" w="med" len="med"/>
              <a:tailEnd type="none" w="med" len="med"/>
            </a:ln>
            <a:scene3d>
              <a:camera prst="legacyObliqueTopRight">
                <a:rot lat="0" lon="0" rev="0"/>
              </a:camera>
              <a:lightRig rig="legacyFlat3" dir="b"/>
            </a:scene3d>
            <a:sp3d extrusionH="430200" prstMaterial="legacyMatte">
              <a:bevelT w="13500" h="13500" prst="angle"/>
              <a:bevelB w="13500" h="13500" prst="angle"/>
              <a:extrusionClr>
                <a:srgbClr val="0066FF"/>
              </a:extrusionClr>
            </a:sp3d>
          </p:spPr>
          <p:txBody>
            <a:bodyPr wrap="none" anchor="ctr" anchorCtr="0">
              <a:flatTx/>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pPr>
              <a:endParaRPr lang="zh-TW" altLang="en-US" sz="1800" dirty="0">
                <a:solidFill>
                  <a:srgbClr val="FFFFFF"/>
                </a:solidFill>
              </a:endParaRPr>
            </a:p>
          </p:txBody>
        </p:sp>
        <p:sp>
          <p:nvSpPr>
            <p:cNvPr id="25622" name="Rectangle 22"/>
            <p:cNvSpPr/>
            <p:nvPr/>
          </p:nvSpPr>
          <p:spPr>
            <a:xfrm>
              <a:off x="2064570" y="2863517"/>
              <a:ext cx="2933700" cy="1630362"/>
            </a:xfrm>
            <a:prstGeom prst="rect">
              <a:avLst/>
            </a:prstGeom>
            <a:noFill/>
            <a:ln w="9525">
              <a:noFill/>
            </a:ln>
          </p:spPr>
          <p:txBody>
            <a:bodyPr wrap="none"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pPr>
              <a:endParaRPr lang="zh-TW" altLang="en-US" sz="1800" dirty="0">
                <a:solidFill>
                  <a:srgbClr val="FFFFFF"/>
                </a:solidFill>
              </a:endParaRPr>
            </a:p>
          </p:txBody>
        </p:sp>
        <p:sp>
          <p:nvSpPr>
            <p:cNvPr id="25623" name="Rectangle 25"/>
            <p:cNvSpPr/>
            <p:nvPr/>
          </p:nvSpPr>
          <p:spPr>
            <a:xfrm>
              <a:off x="2438400" y="4822492"/>
              <a:ext cx="356604" cy="170601"/>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tabLst>
                  <a:tab pos="0" algn="l"/>
                  <a:tab pos="500380" algn="l"/>
                  <a:tab pos="1003300" algn="l"/>
                  <a:tab pos="1504950" algn="l"/>
                  <a:tab pos="2006600" algn="l"/>
                  <a:tab pos="2510155" algn="l"/>
                  <a:tab pos="3011805" algn="l"/>
                  <a:tab pos="3514725" algn="l"/>
                  <a:tab pos="4016375" algn="l"/>
                  <a:tab pos="4519930" algn="l"/>
                  <a:tab pos="5021580" algn="l"/>
                  <a:tab pos="5524500" algn="l"/>
                  <a:tab pos="6026150" algn="l"/>
                  <a:tab pos="6527800" algn="l"/>
                  <a:tab pos="7031355" algn="l"/>
                  <a:tab pos="7534275" algn="l"/>
                  <a:tab pos="8035925" algn="l"/>
                  <a:tab pos="8537575" algn="l"/>
                  <a:tab pos="9041130" algn="l"/>
                  <a:tab pos="9542780" algn="l"/>
                  <a:tab pos="10045700" algn="l"/>
                </a:tabLst>
              </a:pPr>
              <a:r>
                <a:rPr lang="en-US" altLang="zh-TW" sz="1800" i="1" dirty="0">
                  <a:solidFill>
                    <a:srgbClr val="333399"/>
                  </a:solidFill>
                </a:rPr>
                <a:t>R-MAT</a:t>
              </a:r>
              <a:endParaRPr lang="en-US" altLang="zh-TW" sz="1200" i="1" baseline="50000" dirty="0">
                <a:solidFill>
                  <a:srgbClr val="333399"/>
                </a:solidFill>
              </a:endParaRPr>
            </a:p>
          </p:txBody>
        </p:sp>
        <p:sp>
          <p:nvSpPr>
            <p:cNvPr id="25624" name="Rectangle 26"/>
            <p:cNvSpPr/>
            <p:nvPr/>
          </p:nvSpPr>
          <p:spPr>
            <a:xfrm>
              <a:off x="3581400" y="4822492"/>
              <a:ext cx="423353" cy="170601"/>
            </a:xfrm>
            <a:prstGeom prst="rect">
              <a:avLst/>
            </a:prstGeom>
            <a:noFill/>
            <a:ln w="9525">
              <a:noFill/>
            </a:ln>
          </p:spPr>
          <p:txBody>
            <a:bodyPr wrap="none" lIns="0" tIns="0" rIns="0" bIns="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tabLst>
                  <a:tab pos="0" algn="l"/>
                  <a:tab pos="500380" algn="l"/>
                  <a:tab pos="1003300" algn="l"/>
                  <a:tab pos="1504950" algn="l"/>
                  <a:tab pos="2006600" algn="l"/>
                  <a:tab pos="2510155" algn="l"/>
                  <a:tab pos="3011805" algn="l"/>
                  <a:tab pos="3514725" algn="l"/>
                  <a:tab pos="4016375" algn="l"/>
                  <a:tab pos="4519930" algn="l"/>
                  <a:tab pos="5021580" algn="l"/>
                  <a:tab pos="5524500" algn="l"/>
                  <a:tab pos="6026150" algn="l"/>
                  <a:tab pos="6527800" algn="l"/>
                  <a:tab pos="7031355" algn="l"/>
                  <a:tab pos="7534275" algn="l"/>
                  <a:tab pos="8035925" algn="l"/>
                  <a:tab pos="8537575" algn="l"/>
                  <a:tab pos="9041130" algn="l"/>
                  <a:tab pos="9542780" algn="l"/>
                  <a:tab pos="10045700" algn="l"/>
                </a:tabLst>
              </a:pPr>
              <a:r>
                <a:rPr lang="en-US" altLang="zh-TW" sz="1800" i="1" dirty="0">
                  <a:solidFill>
                    <a:srgbClr val="333399"/>
                  </a:solidFill>
                </a:rPr>
                <a:t>MD+RB</a:t>
              </a:r>
            </a:p>
          </p:txBody>
        </p:sp>
        <p:sp>
          <p:nvSpPr>
            <p:cNvPr id="25625" name="Freeform 57"/>
            <p:cNvSpPr/>
            <p:nvPr/>
          </p:nvSpPr>
          <p:spPr>
            <a:xfrm>
              <a:off x="1899470" y="2707942"/>
              <a:ext cx="247650" cy="1811337"/>
            </a:xfrm>
            <a:custGeom>
              <a:avLst/>
              <a:gdLst/>
              <a:ahLst/>
              <a:cxnLst>
                <a:cxn ang="0">
                  <a:pos x="0" y="2147483647"/>
                </a:cxn>
                <a:cxn ang="0">
                  <a:pos x="0" y="2147483647"/>
                </a:cxn>
                <a:cxn ang="0">
                  <a:pos x="2147483647" y="0"/>
                </a:cxn>
                <a:cxn ang="0">
                  <a:pos x="2147483647" y="2147483647"/>
                </a:cxn>
                <a:cxn ang="0">
                  <a:pos x="0" y="2147483647"/>
                </a:cxn>
              </a:cxnLst>
              <a:rect l="0" t="0" r="0" b="0"/>
              <a:pathLst>
                <a:path w="250" h="1973">
                  <a:moveTo>
                    <a:pt x="0" y="1973"/>
                  </a:moveTo>
                  <a:lnTo>
                    <a:pt x="0" y="197"/>
                  </a:lnTo>
                  <a:lnTo>
                    <a:pt x="250" y="0"/>
                  </a:lnTo>
                  <a:lnTo>
                    <a:pt x="250" y="1776"/>
                  </a:lnTo>
                  <a:lnTo>
                    <a:pt x="0" y="1973"/>
                  </a:lnTo>
                  <a:close/>
                </a:path>
              </a:pathLst>
            </a:custGeom>
            <a:noFill/>
            <a:ln w="9525">
              <a:noFill/>
            </a:ln>
          </p:spPr>
          <p:txBody>
            <a:bodyPr/>
            <a:lstStyle/>
            <a:p>
              <a:endParaRPr lang="zh-CN" altLang="en-US"/>
            </a:p>
          </p:txBody>
        </p:sp>
        <p:sp>
          <p:nvSpPr>
            <p:cNvPr id="25626" name="Rectangle 58"/>
            <p:cNvSpPr/>
            <p:nvPr/>
          </p:nvSpPr>
          <p:spPr>
            <a:xfrm>
              <a:off x="2147120" y="2707942"/>
              <a:ext cx="2933700" cy="1630362"/>
            </a:xfrm>
            <a:prstGeom prst="rect">
              <a:avLst/>
            </a:prstGeom>
            <a:noFill/>
            <a:ln w="9525">
              <a:noFill/>
            </a:ln>
          </p:spPr>
          <p:txBody>
            <a:bodyPr wrap="none" anchor="ctr" anchorCtr="0"/>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ct val="0"/>
                </a:spcBef>
                <a:buFontTx/>
                <a:buNone/>
              </a:pPr>
              <a:endParaRPr lang="zh-TW" altLang="en-US" sz="1800" dirty="0">
                <a:solidFill>
                  <a:srgbClr val="FFFFFF"/>
                </a:solidFill>
              </a:endParaRPr>
            </a:p>
          </p:txBody>
        </p:sp>
        <p:sp>
          <p:nvSpPr>
            <p:cNvPr id="25627" name="Freeform 59"/>
            <p:cNvSpPr/>
            <p:nvPr/>
          </p:nvSpPr>
          <p:spPr>
            <a:xfrm>
              <a:off x="1899470" y="2707942"/>
              <a:ext cx="247650" cy="1811337"/>
            </a:xfrm>
            <a:custGeom>
              <a:avLst/>
              <a:gdLst/>
              <a:ahLst/>
              <a:cxnLst>
                <a:cxn ang="0">
                  <a:pos x="0" y="2147483647"/>
                </a:cxn>
                <a:cxn ang="0">
                  <a:pos x="0" y="2147483647"/>
                </a:cxn>
                <a:cxn ang="0">
                  <a:pos x="2147483647" y="0"/>
                </a:cxn>
                <a:cxn ang="0">
                  <a:pos x="2147483647" y="2147483647"/>
                </a:cxn>
                <a:cxn ang="0">
                  <a:pos x="0" y="2147483647"/>
                </a:cxn>
              </a:cxnLst>
              <a:rect l="0" t="0" r="0" b="0"/>
              <a:pathLst>
                <a:path w="250" h="1973">
                  <a:moveTo>
                    <a:pt x="0" y="1973"/>
                  </a:moveTo>
                  <a:lnTo>
                    <a:pt x="0" y="197"/>
                  </a:lnTo>
                  <a:lnTo>
                    <a:pt x="250" y="0"/>
                  </a:lnTo>
                  <a:lnTo>
                    <a:pt x="250" y="1776"/>
                  </a:lnTo>
                  <a:lnTo>
                    <a:pt x="0" y="1973"/>
                  </a:lnTo>
                  <a:close/>
                </a:path>
              </a:pathLst>
            </a:custGeom>
            <a:noFill/>
            <a:ln w="9525">
              <a:noFill/>
            </a:ln>
          </p:spPr>
          <p:txBody>
            <a:bodyPr/>
            <a:lstStyle/>
            <a:p>
              <a:endParaRPr lang="zh-CN" altLang="en-US"/>
            </a:p>
          </p:txBody>
        </p:sp>
        <p:sp>
          <p:nvSpPr>
            <p:cNvPr id="25628" name="Text Box 61"/>
            <p:cNvSpPr txBox="1"/>
            <p:nvPr/>
          </p:nvSpPr>
          <p:spPr>
            <a:xfrm>
              <a:off x="1143000" y="2738042"/>
              <a:ext cx="1485900" cy="209855"/>
            </a:xfrm>
            <a:prstGeom prst="rect">
              <a:avLst/>
            </a:prstGeom>
            <a:noFill/>
            <a:ln w="9525">
              <a:noFill/>
            </a:ln>
          </p:spPr>
          <p:txBody>
            <a:bodyPr lIns="90000" tIns="46800" rIns="90000" bIns="46800">
              <a:sp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stStyle>
            <a:p>
              <a:pPr marL="0" lvl="0" indent="0" defTabSz="501650" eaLnBrk="1" hangingPunct="1">
                <a:lnSpc>
                  <a:spcPct val="100000"/>
                </a:lnSpc>
                <a:spcBef>
                  <a:spcPts val="700"/>
                </a:spcBef>
                <a:buFontTx/>
                <a:buNone/>
                <a:tabLst>
                  <a:tab pos="0" algn="l"/>
                  <a:tab pos="500380" algn="l"/>
                  <a:tab pos="1003300" algn="l"/>
                  <a:tab pos="1504950" algn="l"/>
                  <a:tab pos="2006600" algn="l"/>
                  <a:tab pos="2510155" algn="l"/>
                  <a:tab pos="3011805" algn="l"/>
                  <a:tab pos="3514725" algn="l"/>
                  <a:tab pos="4016375" algn="l"/>
                  <a:tab pos="4519930" algn="l"/>
                  <a:tab pos="5021580" algn="l"/>
                  <a:tab pos="5524500" algn="l"/>
                  <a:tab pos="6026150" algn="l"/>
                  <a:tab pos="6527800" algn="l"/>
                  <a:tab pos="7031355" algn="l"/>
                  <a:tab pos="7534275" algn="l"/>
                  <a:tab pos="8035925" algn="l"/>
                  <a:tab pos="8537575" algn="l"/>
                  <a:tab pos="9041130" algn="l"/>
                  <a:tab pos="9542780" algn="l"/>
                  <a:tab pos="10045700" algn="l"/>
                </a:tabLst>
              </a:pPr>
              <a:r>
                <a:rPr lang="en-US" altLang="zh-CN" sz="1600" b="1" dirty="0">
                  <a:ea typeface="PMingLiU" pitchFamily="18" charset="-120"/>
                </a:rPr>
                <a:t>Comfort level</a:t>
              </a:r>
              <a:endParaRPr lang="en-US" altLang="zh-CN" sz="1100" dirty="0">
                <a:ea typeface="PMingLiU" pitchFamily="18" charset="-120"/>
              </a:endParaRPr>
            </a:p>
          </p:txBody>
        </p:sp>
        <p:sp>
          <p:nvSpPr>
            <p:cNvPr id="39" name="Text Box 61"/>
            <p:cNvSpPr txBox="1">
              <a:spLocks noChangeArrowheads="1"/>
            </p:cNvSpPr>
            <p:nvPr/>
          </p:nvSpPr>
          <p:spPr bwMode="auto">
            <a:xfrm>
              <a:off x="2606607" y="3043302"/>
              <a:ext cx="593879" cy="209855"/>
            </a:xfrm>
            <a:prstGeom prst="rect">
              <a:avLst/>
            </a:prstGeom>
            <a:noFill/>
            <a:ln w="9525">
              <a:noFill/>
              <a:round/>
            </a:ln>
            <a:effectLst/>
          </p:spPr>
          <p:txBody>
            <a:bodyPr lIns="90000" tIns="46800" rIns="90000" bIns="46800">
              <a:spAutoFit/>
            </a:bodyPr>
            <a:lstStyle/>
            <a:p>
              <a:pPr marR="0" algn="ctr" defTabSz="502285" eaLnBrk="1" hangingPunct="1">
                <a:spcBef>
                  <a:spcPts val="700"/>
                </a:spcBef>
                <a:buClrTx/>
                <a:buSzPct val="100000"/>
                <a:buFontTx/>
                <a:buNone/>
                <a:tabLst>
                  <a:tab pos="0" algn="l"/>
                  <a:tab pos="500380" algn="l"/>
                  <a:tab pos="1002665" algn="l"/>
                  <a:tab pos="1504950" algn="l"/>
                  <a:tab pos="2007235" algn="l"/>
                  <a:tab pos="2509520" algn="l"/>
                  <a:tab pos="3011805" algn="l"/>
                  <a:tab pos="3514725" algn="l"/>
                  <a:tab pos="4017010" algn="l"/>
                  <a:tab pos="4519295" algn="l"/>
                  <a:tab pos="5021580" algn="l"/>
                  <a:tab pos="5523865" algn="l"/>
                  <a:tab pos="6026150" algn="l"/>
                  <a:tab pos="6528435" algn="l"/>
                  <a:tab pos="7030720" algn="l"/>
                  <a:tab pos="7533640" algn="l"/>
                  <a:tab pos="8035925" algn="l"/>
                  <a:tab pos="8538210" algn="l"/>
                  <a:tab pos="9040495" algn="l"/>
                  <a:tab pos="9542780" algn="l"/>
                  <a:tab pos="10045065" algn="l"/>
                </a:tabLst>
                <a:defRPr/>
              </a:pPr>
              <a:r>
                <a:rPr kumimoji="0" lang="en-US" sz="1600" b="1" kern="1200" cap="none" spc="0" normalizeH="0" baseline="0" noProof="1">
                  <a:solidFill>
                    <a:srgbClr val="0066FF"/>
                  </a:solidFill>
                  <a:effectLst>
                    <a:outerShdw blurRad="38100" dist="38100" dir="2700000" algn="tl">
                      <a:srgbClr val="C0C0C0"/>
                    </a:outerShdw>
                  </a:effectLst>
                  <a:ea typeface="PMingLiU" pitchFamily="18" charset="-120"/>
                  <a:cs typeface="+mn-cs"/>
                </a:rPr>
                <a:t>8.6</a:t>
              </a:r>
              <a:endParaRPr kumimoji="0" lang="en-US" sz="1100" kern="1200" cap="none" spc="0" normalizeH="0" baseline="0" noProof="1">
                <a:solidFill>
                  <a:srgbClr val="000000"/>
                </a:solidFill>
                <a:ea typeface="PMingLiU" pitchFamily="18" charset="-120"/>
                <a:cs typeface="+mn-cs"/>
              </a:endParaRPr>
            </a:p>
          </p:txBody>
        </p:sp>
        <p:sp>
          <p:nvSpPr>
            <p:cNvPr id="40" name="Text Box 61"/>
            <p:cNvSpPr txBox="1">
              <a:spLocks noChangeArrowheads="1"/>
            </p:cNvSpPr>
            <p:nvPr/>
          </p:nvSpPr>
          <p:spPr bwMode="auto">
            <a:xfrm>
              <a:off x="3810392" y="3423637"/>
              <a:ext cx="593879" cy="209855"/>
            </a:xfrm>
            <a:prstGeom prst="rect">
              <a:avLst/>
            </a:prstGeom>
            <a:noFill/>
            <a:ln w="9525">
              <a:noFill/>
              <a:round/>
            </a:ln>
            <a:effectLst/>
          </p:spPr>
          <p:txBody>
            <a:bodyPr lIns="90000" tIns="46800" rIns="90000" bIns="46800">
              <a:spAutoFit/>
            </a:bodyPr>
            <a:lstStyle/>
            <a:p>
              <a:pPr marR="0" algn="ctr" defTabSz="502285" eaLnBrk="1" hangingPunct="1">
                <a:spcBef>
                  <a:spcPts val="700"/>
                </a:spcBef>
                <a:buClrTx/>
                <a:buSzPct val="100000"/>
                <a:buFontTx/>
                <a:buNone/>
                <a:tabLst>
                  <a:tab pos="0" algn="l"/>
                  <a:tab pos="500380" algn="l"/>
                  <a:tab pos="1002665" algn="l"/>
                  <a:tab pos="1504950" algn="l"/>
                  <a:tab pos="2007235" algn="l"/>
                  <a:tab pos="2509520" algn="l"/>
                  <a:tab pos="3011805" algn="l"/>
                  <a:tab pos="3514725" algn="l"/>
                  <a:tab pos="4017010" algn="l"/>
                  <a:tab pos="4519295" algn="l"/>
                  <a:tab pos="5021580" algn="l"/>
                  <a:tab pos="5523865" algn="l"/>
                  <a:tab pos="6026150" algn="l"/>
                  <a:tab pos="6528435" algn="l"/>
                  <a:tab pos="7030720" algn="l"/>
                  <a:tab pos="7533640" algn="l"/>
                  <a:tab pos="8035925" algn="l"/>
                  <a:tab pos="8538210" algn="l"/>
                  <a:tab pos="9040495" algn="l"/>
                  <a:tab pos="9542780" algn="l"/>
                  <a:tab pos="10045065" algn="l"/>
                </a:tabLst>
                <a:defRPr/>
              </a:pPr>
              <a:r>
                <a:rPr kumimoji="0" lang="en-US" sz="1600" b="1" kern="1200" cap="none" spc="0" normalizeH="0" baseline="0" noProof="1">
                  <a:solidFill>
                    <a:srgbClr val="0066FF"/>
                  </a:solidFill>
                  <a:effectLst>
                    <a:outerShdw blurRad="38100" dist="38100" dir="2700000" algn="tl">
                      <a:srgbClr val="C0C0C0"/>
                    </a:outerShdw>
                  </a:effectLst>
                  <a:ea typeface="PMingLiU" pitchFamily="18" charset="-120"/>
                  <a:cs typeface="+mn-cs"/>
                </a:rPr>
                <a:t>6.1</a:t>
              </a:r>
              <a:endParaRPr kumimoji="0" lang="en-US" sz="1100" kern="1200" cap="none" spc="0" normalizeH="0" baseline="0" noProof="1">
                <a:solidFill>
                  <a:srgbClr val="000000"/>
                </a:solidFill>
                <a:ea typeface="PMingLiU" pitchFamily="18" charset="-120"/>
                <a:cs typeface="+mn-cs"/>
              </a:endParaRPr>
            </a:p>
          </p:txBody>
        </p:sp>
      </p:grpSp>
      <p:sp>
        <p:nvSpPr>
          <p:cNvPr id="43" name="矩形 68"/>
          <p:cNvSpPr/>
          <p:nvPr/>
        </p:nvSpPr>
        <p:spPr>
          <a:xfrm>
            <a:off x="941388" y="1323975"/>
            <a:ext cx="11037888" cy="47625"/>
          </a:xfrm>
          <a:prstGeom prst="rect">
            <a:avLst/>
          </a:prstGeom>
          <a:solidFill>
            <a:srgbClr val="F3C91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1">
              <a:ln>
                <a:noFill/>
              </a:ln>
              <a:solidFill>
                <a:schemeClr val="lt1"/>
              </a:solidFill>
              <a:effectLst/>
              <a:uLnTx/>
              <a:uFillTx/>
              <a:ea typeface="+mn-ea"/>
              <a:cs typeface="+mn-cs"/>
            </a:endParaRPr>
          </a:p>
        </p:txBody>
      </p:sp>
      <p:sp>
        <p:nvSpPr>
          <p:cNvPr id="25606" name="灯片编号占位符 1"/>
          <p:cNvSpPr txBox="1">
            <a:spLocks noGrp="1"/>
          </p:cNvSpPr>
          <p:nvPr>
            <p:ph type="sldNum" sz="quarter" idx="12"/>
          </p:nvPr>
        </p:nvSpPr>
        <p:spPr>
          <a:xfrm>
            <a:off x="8610600" y="6356350"/>
            <a:ext cx="2743200" cy="365125"/>
          </a:xfrm>
          <a:prstGeom prst="rect">
            <a:avLst/>
          </a:prstGeom>
          <a:noFill/>
          <a:ln>
            <a:noFill/>
          </a:ln>
        </p:spPr>
        <p:txBody>
          <a:bodyPr vert="horz" wrap="square" lIns="91440" tIns="45720" rIns="91440" bIns="45720" numCol="1" anchor="ctr" anchorCtr="0" compatLnSpc="1"/>
          <a:lstStyle>
            <a:defPPr>
              <a:defRPr lang="zh-CN"/>
            </a:defPPr>
            <a:lvl1pPr marL="0" lvl="0" indent="0" algn="r" defTabSz="914400" rtl="0" eaLnBrk="0" fontAlgn="base" latinLnBrk="0" hangingPunct="0">
              <a:lnSpc>
                <a:spcPct val="100000"/>
              </a:lnSpc>
              <a:spcBef>
                <a:spcPct val="0"/>
              </a:spcBef>
              <a:spcAft>
                <a:spcPct val="0"/>
              </a:spcAft>
              <a:buNone/>
              <a:defRPr sz="1200" b="0" i="0" u="none" kern="1200" baseline="0">
                <a:solidFill>
                  <a:srgbClr val="898989"/>
                </a:solidFill>
                <a:latin typeface="Calibri" panose="020F050202020403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pitchFamily="34" charset="0"/>
                <a:ea typeface="宋体" panose="02010600030101010101" pitchFamily="2" charset="-122"/>
                <a:cs typeface="+mn-cs"/>
              </a:defRPr>
            </a:lvl9pPr>
          </a:lstStyle>
          <a:p>
            <a:pPr marL="0" indent="0" algn="r" eaLnBrk="1" hangingPunct="1">
              <a:lnSpc>
                <a:spcPct val="100000"/>
              </a:lnSpc>
              <a:spcBef>
                <a:spcPct val="0"/>
              </a:spcBef>
              <a:buFontTx/>
              <a:buNone/>
            </a:pPr>
            <a:fld id="{9A0DB2DC-4C9A-4742-B13C-FB6460FD3503}" type="slidenum">
              <a:rPr lang="en-US" altLang="en-US" smtClean="0">
                <a:latin typeface="+mn-lt"/>
              </a:rPr>
              <a:t>19</a:t>
            </a:fld>
            <a:endParaRPr lang="en-US" altLang="zh-CN" sz="1200" dirty="0">
              <a:solidFill>
                <a:srgbClr val="898989"/>
              </a:solidFill>
              <a:latin typeface="+mn-lt"/>
            </a:endParaRPr>
          </a:p>
        </p:txBody>
      </p:sp>
      <p:pic>
        <p:nvPicPr>
          <p:cNvPr id="2" name="图片 1"/>
          <p:cNvPicPr>
            <a:picLocks noChangeAspect="1"/>
          </p:cNvPicPr>
          <p:nvPr/>
        </p:nvPicPr>
        <p:blipFill>
          <a:blip r:embed="rId4"/>
          <a:stretch>
            <a:fillRect/>
          </a:stretch>
        </p:blipFill>
        <p:spPr>
          <a:xfrm>
            <a:off x="11291750" y="230189"/>
            <a:ext cx="506549" cy="399836"/>
          </a:xfrm>
          <a:prstGeom prst="rect">
            <a:avLst/>
          </a:prstGeom>
          <a:noFill/>
          <a:ln w="9525">
            <a:noFill/>
          </a:ln>
        </p:spPr>
      </p:pic>
      <p:pic>
        <p:nvPicPr>
          <p:cNvPr id="3"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5148" y="837998"/>
            <a:ext cx="1316238" cy="27543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图表&#10;&#10;低可信度描述已自动生成">
            <a:extLst>
              <a:ext uri="{FF2B5EF4-FFF2-40B4-BE49-F238E27FC236}">
                <a16:creationId xmlns:a16="http://schemas.microsoft.com/office/drawing/2014/main" id="{3CCE5CB4-9B26-84CE-C4E5-EDE493A490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1210" y="1961122"/>
            <a:ext cx="5636540" cy="365365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19"/>
          <p:cNvSpPr>
            <a:spLocks noGrp="1"/>
          </p:cNvSpPr>
          <p:nvPr>
            <p:ph type="title"/>
          </p:nvPr>
        </p:nvSpPr>
        <p:spPr>
          <a:xfrm>
            <a:off x="317500" y="2461260"/>
            <a:ext cx="2295525" cy="671195"/>
          </a:xfrm>
        </p:spPr>
        <p:txBody>
          <a:bodyPr wrap="square">
            <a:noAutofit/>
          </a:bodyPr>
          <a:lstStyle/>
          <a:p>
            <a:pPr algn="l">
              <a:buSzPct val="25000"/>
            </a:pPr>
            <a:r>
              <a:rPr kumimoji="1" lang="en-US" altLang="zh-CN" sz="3600" b="1" dirty="0" err="1">
                <a:solidFill>
                  <a:schemeClr val="tx1"/>
                </a:solidFill>
                <a:uFillTx/>
                <a:cs typeface="Times New Roman" panose="02020603050405020304" pitchFamily="18" charset="0"/>
              </a:rPr>
              <a:t>Contents</a:t>
            </a:r>
          </a:p>
        </p:txBody>
      </p:sp>
      <p:pic>
        <p:nvPicPr>
          <p:cNvPr id="7" name="图片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793583" y="358132"/>
            <a:ext cx="725317" cy="601092"/>
          </a:xfrm>
          <a:prstGeom prst="rect">
            <a:avLst/>
          </a:prstGeom>
        </p:spPr>
      </p:pic>
      <p:sp>
        <p:nvSpPr>
          <p:cNvPr id="2" name="文本占位符 1"/>
          <p:cNvSpPr>
            <a:spLocks noGrp="1"/>
          </p:cNvSpPr>
          <p:nvPr>
            <p:ph type="body" sz="quarter" idx="11"/>
          </p:nvPr>
        </p:nvSpPr>
        <p:spPr>
          <a:xfrm>
            <a:off x="10455910" y="6105525"/>
            <a:ext cx="1062990" cy="171450"/>
          </a:xfrm>
        </p:spPr>
        <p:txBody>
          <a:bodyPr>
            <a:noAutofit/>
          </a:bodyPr>
          <a:lstStyle/>
          <a:p>
            <a:pPr marL="0" indent="0" algn="r">
              <a:buNone/>
            </a:pPr>
            <a:r>
              <a:rPr lang="en-US" altLang="zh-CN" sz="1000" dirty="0">
                <a:latin typeface="Arial Rounded MT Bold" panose="020F0704030504030204" charset="0"/>
                <a:ea typeface="宋体" panose="02010600030101010101" pitchFamily="2" charset="-122"/>
                <a:cs typeface="Arial Rounded MT Bold" panose="020F0704030504030204" charset="0"/>
                <a:sym typeface="+mn-lt"/>
              </a:rPr>
              <a:t>R-MAT</a:t>
            </a:r>
          </a:p>
        </p:txBody>
      </p:sp>
      <p:sp>
        <p:nvSpPr>
          <p:cNvPr id="5" name="文本框 4"/>
          <p:cNvSpPr txBox="1"/>
          <p:nvPr>
            <p:custDataLst>
              <p:tags r:id="rId2"/>
            </p:custDataLst>
          </p:nvPr>
        </p:nvSpPr>
        <p:spPr>
          <a:xfrm>
            <a:off x="3243580" y="1166495"/>
            <a:ext cx="7016750" cy="624840"/>
          </a:xfrm>
          <a:prstGeom prst="rect">
            <a:avLst/>
          </a:prstGeom>
          <a:noFill/>
        </p:spPr>
        <p:txBody>
          <a:bodyPr wrap="square" rtlCol="0" anchor="t">
            <a:noAutofit/>
          </a:bodyPr>
          <a:lstStyle/>
          <a:p>
            <a:pPr indent="0" fontAlgn="auto">
              <a:spcAft>
                <a:spcPts val="1200"/>
              </a:spcAft>
              <a:buFont typeface="Arial" panose="020B0604020202020204" pitchFamily="34" charset="0"/>
              <a:buNone/>
            </a:pPr>
            <a:r>
              <a:rPr lang="en-US" altLang="zh-CN" sz="2800" b="1">
                <a:solidFill>
                  <a:sysClr val="windowText" lastClr="000000"/>
                </a:solidFill>
                <a:latin typeface="Times New Roman" panose="02020603050405020304" pitchFamily="18" charset="0"/>
                <a:cs typeface="Times New Roman" panose="02020603050405020304" pitchFamily="18" charset="0"/>
                <a:sym typeface="+mn-ea"/>
              </a:rPr>
              <a:t>01. XYL China Factory (DongGuan)</a:t>
            </a:r>
          </a:p>
          <a:p>
            <a:pPr indent="0" fontAlgn="auto">
              <a:spcAft>
                <a:spcPts val="1200"/>
              </a:spcAft>
              <a:buFont typeface="Wingdings" panose="05000000000000000000" charset="0"/>
              <a:buNone/>
            </a:pPr>
            <a:endParaRPr lang="en-US" altLang="zh-CN" sz="2800" b="1">
              <a:solidFill>
                <a:sysClr val="windowText" lastClr="000000"/>
              </a:solidFill>
              <a:latin typeface="Times New Roman" panose="02020603050405020304" pitchFamily="18" charset="0"/>
              <a:cs typeface="Times New Roman" panose="02020603050405020304" pitchFamily="18" charset="0"/>
              <a:sym typeface="+mn-ea"/>
            </a:endParaRPr>
          </a:p>
        </p:txBody>
      </p:sp>
      <p:sp>
        <p:nvSpPr>
          <p:cNvPr id="12" name="矩形: 圆角 11"/>
          <p:cNvSpPr/>
          <p:nvPr>
            <p:custDataLst>
              <p:tags r:id="rId3"/>
            </p:custDataLst>
          </p:nvPr>
        </p:nvSpPr>
        <p:spPr>
          <a:xfrm>
            <a:off x="3380105" y="1662430"/>
            <a:ext cx="5918835" cy="76200"/>
          </a:xfrm>
          <a:prstGeom prst="roundRect">
            <a:avLst>
              <a:gd name="adj" fmla="val 50000"/>
            </a:avLst>
          </a:prstGeom>
          <a:gradFill>
            <a:gsLst>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rgbClr val="000917"/>
              </a:solidFill>
              <a:latin typeface="Times New Roman" panose="02020603050405020304" pitchFamily="18" charset="0"/>
              <a:cs typeface="+mn-ea"/>
              <a:sym typeface="+mn-lt"/>
            </a:endParaRPr>
          </a:p>
        </p:txBody>
      </p:sp>
      <p:sp>
        <p:nvSpPr>
          <p:cNvPr id="6" name="文本框 5"/>
          <p:cNvSpPr txBox="1"/>
          <p:nvPr>
            <p:custDataLst>
              <p:tags r:id="rId4"/>
            </p:custDataLst>
          </p:nvPr>
        </p:nvSpPr>
        <p:spPr>
          <a:xfrm>
            <a:off x="3250565" y="3166745"/>
            <a:ext cx="8147685" cy="598805"/>
          </a:xfrm>
          <a:prstGeom prst="rect">
            <a:avLst/>
          </a:prstGeom>
          <a:noFill/>
        </p:spPr>
        <p:txBody>
          <a:bodyPr wrap="square" rtlCol="0" anchor="t">
            <a:noAutofit/>
          </a:bodyPr>
          <a:lstStyle/>
          <a:p>
            <a:pPr indent="0" fontAlgn="auto">
              <a:spcAft>
                <a:spcPts val="1200"/>
              </a:spcAft>
              <a:buFont typeface="Arial" panose="020B0604020202020204" pitchFamily="34" charset="0"/>
              <a:buNone/>
            </a:pPr>
            <a:r>
              <a:rPr lang="en-US" altLang="zh-CN" sz="2800" b="1">
                <a:solidFill>
                  <a:sysClr val="windowText" lastClr="000000"/>
                </a:solidFill>
                <a:latin typeface="Times New Roman" panose="02020603050405020304" pitchFamily="18" charset="0"/>
                <a:cs typeface="Times New Roman" panose="02020603050405020304" pitchFamily="18" charset="0"/>
                <a:sym typeface="+mn-ea"/>
              </a:rPr>
              <a:t>02. XYL Vietnam Factory (South)</a:t>
            </a:r>
          </a:p>
          <a:p>
            <a:pPr indent="0" fontAlgn="auto">
              <a:spcAft>
                <a:spcPts val="1200"/>
              </a:spcAft>
              <a:buFont typeface="Wingdings" panose="05000000000000000000" charset="0"/>
              <a:buNone/>
            </a:pPr>
            <a:endParaRPr lang="en-US" altLang="zh-CN" sz="2800" b="1">
              <a:solidFill>
                <a:sysClr val="windowText" lastClr="000000"/>
              </a:solidFill>
              <a:latin typeface="Times New Roman" panose="02020603050405020304" pitchFamily="18" charset="0"/>
              <a:cs typeface="Times New Roman" panose="02020603050405020304" pitchFamily="18" charset="0"/>
              <a:sym typeface="+mn-ea"/>
            </a:endParaRPr>
          </a:p>
        </p:txBody>
      </p:sp>
      <p:sp>
        <p:nvSpPr>
          <p:cNvPr id="8" name="文本框 7"/>
          <p:cNvSpPr txBox="1"/>
          <p:nvPr>
            <p:custDataLst>
              <p:tags r:id="rId5"/>
            </p:custDataLst>
          </p:nvPr>
        </p:nvSpPr>
        <p:spPr>
          <a:xfrm>
            <a:off x="3243580" y="5140960"/>
            <a:ext cx="7870190" cy="617220"/>
          </a:xfrm>
          <a:prstGeom prst="rect">
            <a:avLst/>
          </a:prstGeom>
          <a:noFill/>
        </p:spPr>
        <p:txBody>
          <a:bodyPr wrap="square" rtlCol="0" anchor="t">
            <a:noAutofit/>
          </a:bodyPr>
          <a:lstStyle/>
          <a:p>
            <a:pPr indent="0" fontAlgn="auto">
              <a:spcAft>
                <a:spcPts val="1200"/>
              </a:spcAft>
              <a:buFont typeface="Arial" panose="020B0604020202020204" pitchFamily="34" charset="0"/>
              <a:buNone/>
            </a:pPr>
            <a:r>
              <a:rPr lang="en-US" altLang="zh-CN" sz="2800" b="1">
                <a:solidFill>
                  <a:sysClr val="windowText" lastClr="000000"/>
                </a:solidFill>
                <a:latin typeface="Times New Roman" panose="02020603050405020304" pitchFamily="18" charset="0"/>
                <a:cs typeface="Times New Roman" panose="02020603050405020304" pitchFamily="18" charset="0"/>
                <a:sym typeface="+mn-ea"/>
              </a:rPr>
              <a:t>03. R-Mat Material Introduction </a:t>
            </a:r>
          </a:p>
          <a:p>
            <a:pPr indent="0" fontAlgn="auto">
              <a:spcAft>
                <a:spcPts val="1200"/>
              </a:spcAft>
              <a:buFont typeface="Wingdings" panose="05000000000000000000" charset="0"/>
              <a:buNone/>
            </a:pPr>
            <a:endParaRPr lang="en-US" altLang="zh-CN" sz="2800" b="1">
              <a:solidFill>
                <a:sysClr val="windowText" lastClr="000000"/>
              </a:solidFill>
              <a:latin typeface="Times New Roman" panose="02020603050405020304" pitchFamily="18" charset="0"/>
              <a:cs typeface="Times New Roman" panose="02020603050405020304" pitchFamily="18" charset="0"/>
              <a:sym typeface="+mn-ea"/>
            </a:endParaRPr>
          </a:p>
        </p:txBody>
      </p:sp>
      <p:sp>
        <p:nvSpPr>
          <p:cNvPr id="9" name="矩形: 圆角 11"/>
          <p:cNvSpPr/>
          <p:nvPr>
            <p:custDataLst>
              <p:tags r:id="rId6"/>
            </p:custDataLst>
          </p:nvPr>
        </p:nvSpPr>
        <p:spPr>
          <a:xfrm>
            <a:off x="3380105" y="3622040"/>
            <a:ext cx="5412105" cy="76200"/>
          </a:xfrm>
          <a:prstGeom prst="roundRect">
            <a:avLst>
              <a:gd name="adj" fmla="val 50000"/>
            </a:avLst>
          </a:prstGeom>
          <a:gradFill>
            <a:gsLst>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rgbClr val="000917"/>
              </a:solidFill>
              <a:latin typeface="Times New Roman" panose="02020603050405020304" pitchFamily="18" charset="0"/>
              <a:cs typeface="+mn-ea"/>
              <a:sym typeface="+mn-lt"/>
            </a:endParaRPr>
          </a:p>
        </p:txBody>
      </p:sp>
      <p:sp>
        <p:nvSpPr>
          <p:cNvPr id="10" name="矩形: 圆角 11"/>
          <p:cNvSpPr/>
          <p:nvPr>
            <p:custDataLst>
              <p:tags r:id="rId7"/>
            </p:custDataLst>
          </p:nvPr>
        </p:nvSpPr>
        <p:spPr>
          <a:xfrm>
            <a:off x="3380105" y="5652135"/>
            <a:ext cx="6828790" cy="76200"/>
          </a:xfrm>
          <a:prstGeom prst="roundRect">
            <a:avLst>
              <a:gd name="adj" fmla="val 50000"/>
            </a:avLst>
          </a:prstGeom>
          <a:gradFill>
            <a:gsLst>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rgbClr val="000917"/>
              </a:solidFill>
              <a:latin typeface="Times New Roman" panose="02020603050405020304" pitchFamily="18" charset="0"/>
              <a:cs typeface="+mn-ea"/>
              <a:sym typeface="+mn-lt"/>
            </a:endParaRPr>
          </a:p>
        </p:txBody>
      </p:sp>
      <p:pic>
        <p:nvPicPr>
          <p:cNvPr id="21" name="图片 20"/>
          <p:cNvPicPr>
            <a:picLocks noChangeAspect="1"/>
          </p:cNvPicPr>
          <p:nvPr>
            <p:custDataLst>
              <p:tags r:id="rId8"/>
            </p:custDataLst>
          </p:nvPr>
        </p:nvPicPr>
        <p:blipFill>
          <a:blip r:embed="rId12">
            <a:extLst>
              <a:ext uri="{28A0092B-C50C-407E-A947-70E740481C1C}">
                <a14:useLocalDpi xmlns:a14="http://schemas.microsoft.com/office/drawing/2010/main" val="0"/>
              </a:ext>
            </a:extLst>
          </a:blip>
          <a:srcRect t="2933" r="1051"/>
          <a:stretch>
            <a:fillRect/>
          </a:stretch>
        </p:blipFill>
        <p:spPr>
          <a:xfrm>
            <a:off x="3380105" y="1825625"/>
            <a:ext cx="6062980" cy="1306830"/>
          </a:xfrm>
          <a:prstGeom prst="rect">
            <a:avLst/>
          </a:prstGeom>
        </p:spPr>
      </p:pic>
      <p:pic>
        <p:nvPicPr>
          <p:cNvPr id="27" name="图片 26"/>
          <p:cNvPicPr>
            <a:picLocks noChangeAspect="1"/>
          </p:cNvPicPr>
          <p:nvPr>
            <p:custDataLst>
              <p:tags r:id="rId9"/>
            </p:custDataLst>
          </p:nvPr>
        </p:nvPicPr>
        <p:blipFill>
          <a:blip r:embed="rId13">
            <a:extLst>
              <a:ext uri="{28A0092B-C50C-407E-A947-70E740481C1C}">
                <a14:useLocalDpi xmlns:a14="http://schemas.microsoft.com/office/drawing/2010/main" val="0"/>
              </a:ext>
            </a:extLst>
          </a:blip>
          <a:stretch>
            <a:fillRect/>
          </a:stretch>
        </p:blipFill>
        <p:spPr>
          <a:xfrm>
            <a:off x="3380740" y="3794125"/>
            <a:ext cx="6062345" cy="1318895"/>
          </a:xfrm>
          <a:prstGeom prst="rect">
            <a:avLst/>
          </a:prstGeom>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48615" y="1029970"/>
            <a:ext cx="6332855" cy="4954270"/>
          </a:xfrm>
          <a:prstGeom prst="rect">
            <a:avLst/>
          </a:prstGeom>
          <a:noFill/>
        </p:spPr>
        <p:txBody>
          <a:bodyPr wrap="square" rtlCol="0" anchor="t">
            <a:spAutoFit/>
          </a:bodyPr>
          <a:lstStyle/>
          <a:p>
            <a:endParaRPr lang="zh-CN" altLang="en-US"/>
          </a:p>
          <a:p>
            <a:r>
              <a:rPr lang="zh-CN" altLang="en-US" b="1">
                <a:latin typeface="Times New Roman" panose="02020603050405020304" pitchFamily="18" charset="0"/>
                <a:cs typeface="Times New Roman" panose="02020603050405020304" pitchFamily="18" charset="0"/>
              </a:rPr>
              <a:t>Features</a:t>
            </a:r>
            <a:r>
              <a:rPr lang="zh-CN" altLang="en-US"/>
              <a:t>:</a:t>
            </a:r>
          </a:p>
          <a:p>
            <a:endParaRPr lang="zh-CN" altLang="en-US"/>
          </a:p>
          <a:p>
            <a:r>
              <a:rPr lang="zh-CN" altLang="en-US" sz="1600" b="1"/>
              <a:t>•Independent Material Development and Research:</a:t>
            </a:r>
          </a:p>
          <a:p>
            <a:r>
              <a:rPr lang="zh-CN" altLang="en-US" sz="1600"/>
              <a:t>We own an independent company dedicated to material development </a:t>
            </a:r>
          </a:p>
          <a:p>
            <a:r>
              <a:rPr lang="zh-CN" altLang="en-US" sz="1600"/>
              <a:t>and research, with a team of 20 experienced technicians.</a:t>
            </a:r>
          </a:p>
          <a:p>
            <a:endParaRPr lang="zh-CN" altLang="en-US"/>
          </a:p>
          <a:p>
            <a:r>
              <a:rPr lang="zh-CN" altLang="en-US" sz="1600" b="1"/>
              <a:t>•Market-Driven R&amp;D:</a:t>
            </a:r>
          </a:p>
          <a:p>
            <a:r>
              <a:rPr lang="zh-CN" altLang="en-US" sz="1600"/>
              <a:t>Each year, we develop materials that align with market trends to ensure </a:t>
            </a:r>
          </a:p>
          <a:p>
            <a:r>
              <a:rPr lang="zh-CN" altLang="en-US" sz="1600"/>
              <a:t>our offerings meet evolving market needs.</a:t>
            </a:r>
          </a:p>
          <a:p>
            <a:endParaRPr lang="zh-CN" altLang="en-US" b="1"/>
          </a:p>
          <a:p>
            <a:r>
              <a:rPr lang="zh-CN" altLang="en-US" sz="1600" b="1"/>
              <a:t>•Customized Material Development:</a:t>
            </a:r>
          </a:p>
          <a:p>
            <a:r>
              <a:rPr lang="zh-CN" altLang="en-US" sz="1600"/>
              <a:t>Drawing from our extensive expertise, we also develop materials </a:t>
            </a:r>
          </a:p>
          <a:p>
            <a:r>
              <a:rPr lang="zh-CN" altLang="en-US" sz="1600"/>
              <a:t>tailored specifically to our clients unique requirements.</a:t>
            </a:r>
          </a:p>
          <a:p>
            <a:endParaRPr lang="zh-CN" altLang="en-US" b="1"/>
          </a:p>
          <a:p>
            <a:r>
              <a:rPr lang="zh-CN" altLang="en-US" sz="1600" b="1"/>
              <a:t>•Tailored Solutions for Diverse Brands:</a:t>
            </a:r>
          </a:p>
          <a:p>
            <a:r>
              <a:rPr lang="zh-CN" altLang="en-US" sz="1600"/>
              <a:t>For brands across different industries, we conduct specialized research </a:t>
            </a:r>
          </a:p>
          <a:p>
            <a:r>
              <a:rPr lang="zh-CN" altLang="en-US" sz="1600"/>
              <a:t>and development to create materials that meet the specific needs of their finished products.</a:t>
            </a:r>
          </a:p>
        </p:txBody>
      </p:sp>
      <p:sp>
        <p:nvSpPr>
          <p:cNvPr id="7" name="文本框 6"/>
          <p:cNvSpPr txBox="1"/>
          <p:nvPr/>
        </p:nvSpPr>
        <p:spPr>
          <a:xfrm>
            <a:off x="846455" y="508000"/>
            <a:ext cx="6096000" cy="521970"/>
          </a:xfrm>
          <a:prstGeom prst="rect">
            <a:avLst/>
          </a:prstGeom>
          <a:noFill/>
        </p:spPr>
        <p:txBody>
          <a:bodyPr wrap="square" rtlCol="0" anchor="t">
            <a:spAutoFit/>
          </a:bodyPr>
          <a:lstStyle/>
          <a:p>
            <a:r>
              <a:rPr lang="zh-CN" altLang="en-US" sz="2800" b="1">
                <a:sym typeface="+mn-ea"/>
              </a:rPr>
              <a:t>Material Advantages and Features</a:t>
            </a:r>
          </a:p>
        </p:txBody>
      </p:sp>
      <p:sp>
        <p:nvSpPr>
          <p:cNvPr id="8" name="文本框 7"/>
          <p:cNvSpPr txBox="1"/>
          <p:nvPr/>
        </p:nvSpPr>
        <p:spPr>
          <a:xfrm>
            <a:off x="6096000" y="1217930"/>
            <a:ext cx="6096000" cy="5568950"/>
          </a:xfrm>
          <a:prstGeom prst="rect">
            <a:avLst/>
          </a:prstGeom>
          <a:noFill/>
        </p:spPr>
        <p:txBody>
          <a:bodyPr wrap="square" rtlCol="0" anchor="t">
            <a:noAutofit/>
          </a:bodyPr>
          <a:lstStyle/>
          <a:p>
            <a:r>
              <a:rPr lang="zh-CN" altLang="en-US" b="1">
                <a:latin typeface="Times New Roman" panose="02020603050405020304" pitchFamily="18" charset="0"/>
                <a:cs typeface="Times New Roman" panose="02020603050405020304" pitchFamily="18" charset="0"/>
              </a:rPr>
              <a:t>Advantages:</a:t>
            </a:r>
          </a:p>
          <a:p>
            <a:endParaRPr lang="zh-CN" altLang="en-US"/>
          </a:p>
          <a:p>
            <a:r>
              <a:rPr lang="zh-CN" altLang="en-US" sz="1600" b="1"/>
              <a:t>Outstanding Physical Properties and Authoritative Certifications:</a:t>
            </a:r>
          </a:p>
          <a:p>
            <a:r>
              <a:rPr lang="zh-CN" altLang="en-US" sz="1600"/>
              <a:t>Our existing materials have excellent physical properties and each one has been certified by third-party organizations to ensure quality.</a:t>
            </a:r>
          </a:p>
          <a:p>
            <a:endParaRPr lang="zh-CN" altLang="en-US"/>
          </a:p>
          <a:p>
            <a:r>
              <a:rPr lang="zh-CN" altLang="en-US" sz="1600" b="1"/>
              <a:t>Durability, High Rebound, and Ultra-Light Characteristics:</a:t>
            </a:r>
          </a:p>
          <a:p>
            <a:r>
              <a:rPr lang="zh-CN" altLang="en-US" sz="1600"/>
              <a:t>Compared to other materials, ours offer significant advantages in terms of durability, high rebound, and lightweight properties.</a:t>
            </a:r>
          </a:p>
          <a:p>
            <a:endParaRPr lang="zh-CN" altLang="en-US"/>
          </a:p>
          <a:p>
            <a:r>
              <a:rPr lang="zh-CN" altLang="en-US" sz="1600" b="1">
                <a:latin typeface="Times New Roman" panose="02020603050405020304" pitchFamily="18" charset="0"/>
                <a:cs typeface="Times New Roman" panose="02020603050405020304" pitchFamily="18" charset="0"/>
              </a:rPr>
              <a:t>Unique Texture and Elasticity:</a:t>
            </a:r>
          </a:p>
          <a:p>
            <a:r>
              <a:rPr lang="zh-CN" altLang="en-US" sz="1600"/>
              <a:t>Products made with our materials offer a very bouncy texture, providing an exceptional user experience.</a:t>
            </a: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624205" y="830159"/>
            <a:ext cx="9641619" cy="4487037"/>
            <a:chOff x="575945" y="949539"/>
            <a:chExt cx="9641619" cy="4487037"/>
          </a:xfrm>
        </p:grpSpPr>
        <p:grpSp>
          <p:nvGrpSpPr>
            <p:cNvPr id="12" name="Group 11"/>
            <p:cNvGrpSpPr/>
            <p:nvPr/>
          </p:nvGrpSpPr>
          <p:grpSpPr>
            <a:xfrm>
              <a:off x="575945" y="949539"/>
              <a:ext cx="3167380" cy="2872740"/>
              <a:chOff x="3413978" y="2448132"/>
              <a:chExt cx="3167380" cy="2872740"/>
            </a:xfrm>
          </p:grpSpPr>
          <p:sp>
            <p:nvSpPr>
              <p:cNvPr id="13" name="Rectangle 12"/>
              <p:cNvSpPr/>
              <p:nvPr/>
            </p:nvSpPr>
            <p:spPr>
              <a:xfrm>
                <a:off x="3413978" y="3751257"/>
                <a:ext cx="248107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Autofit/>
              </a:bodyPr>
              <a:lstStyle/>
              <a:p>
                <a:r>
                  <a:rPr kumimoji="1" lang="en-US" altLang="zh-CN" sz="2000" b="1" dirty="0">
                    <a:solidFill>
                      <a:srgbClr val="FF0000"/>
                    </a:solidFill>
                    <a:latin typeface="Times New Roman" panose="02020603050405020304" pitchFamily="18" charset="0"/>
                    <a:ea typeface="等线" panose="02010600030101010101" charset="-122"/>
                    <a:cs typeface="Times New Roman" panose="02020603050405020304" pitchFamily="18" charset="0"/>
                  </a:rPr>
                  <a:t>Performance</a:t>
                </a:r>
              </a:p>
            </p:txBody>
          </p:sp>
          <p:sp>
            <p:nvSpPr>
              <p:cNvPr id="14" name="Rectangle 13"/>
              <p:cNvSpPr/>
              <p:nvPr/>
            </p:nvSpPr>
            <p:spPr>
              <a:xfrm>
                <a:off x="3413978" y="4121357"/>
                <a:ext cx="3167380" cy="11995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marL="228600" indent="-228600">
                  <a:lnSpc>
                    <a:spcPct val="130000"/>
                  </a:lnSpc>
                  <a:buAutoNum type="arabicPeriod"/>
                </a:pPr>
                <a:r>
                  <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CM R-MAT 2.0 HRLW1 45C 70</a:t>
                </a:r>
                <a:r>
                  <a:rPr kumimoji="1" lang="zh-CN" altLang="en-US"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 </a:t>
                </a:r>
                <a:r>
                  <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Midsole</a:t>
                </a:r>
              </a:p>
              <a:p>
                <a:pPr marL="228600" indent="-228600">
                  <a:lnSpc>
                    <a:spcPct val="130000"/>
                  </a:lnSpc>
                  <a:buFontTx/>
                  <a:buAutoNum type="arabicPeriod"/>
                </a:pPr>
                <a:r>
                  <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CM R-MAT 2.0 HRLW2 40C 70</a:t>
                </a:r>
                <a:r>
                  <a:rPr kumimoji="1" lang="zh-CN" altLang="en-US"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 </a:t>
                </a:r>
                <a:r>
                  <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Midsole</a:t>
                </a:r>
              </a:p>
              <a:p>
                <a:pPr marL="228600" indent="-228600">
                  <a:lnSpc>
                    <a:spcPct val="130000"/>
                  </a:lnSpc>
                  <a:buFontTx/>
                  <a:buAutoNum type="arabicPeriod"/>
                </a:pPr>
                <a:r>
                  <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IM R-MAT 1.0 HA1 48C</a:t>
                </a:r>
                <a:r>
                  <a:rPr kumimoji="1" lang="zh-CN" altLang="en-US"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 </a:t>
                </a:r>
                <a:r>
                  <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Midsole/Outsole</a:t>
                </a:r>
              </a:p>
              <a:p>
                <a:pPr marL="228600" indent="-228600">
                  <a:lnSpc>
                    <a:spcPct val="130000"/>
                  </a:lnSpc>
                  <a:buFontTx/>
                  <a:buAutoNum type="arabicPeriod"/>
                </a:pPr>
                <a:r>
                  <a:rPr kumimoji="1" lang="en-US" altLang="zh-CN" sz="1200" i="1"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CM R-MAT CM  </a:t>
                </a:r>
                <a:r>
                  <a:rPr kumimoji="1" lang="en-US" altLang="zh-CN" sz="1200" b="1" i="1"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62C 033 100  Outsole</a:t>
                </a:r>
              </a:p>
              <a:p>
                <a:pPr marL="228600" indent="-228600">
                  <a:lnSpc>
                    <a:spcPct val="130000"/>
                  </a:lnSpc>
                  <a:buFontTx/>
                  <a:buAutoNum type="arabicPeriod"/>
                </a:pPr>
                <a:endPar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a:p>
                <a:pPr marL="228600" indent="-228600">
                  <a:lnSpc>
                    <a:spcPct val="130000"/>
                  </a:lnSpc>
                  <a:buFontTx/>
                  <a:buAutoNum type="arabicPeriod"/>
                </a:pPr>
                <a:endPar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a:p>
                <a:pPr marL="228600" indent="-228600">
                  <a:lnSpc>
                    <a:spcPct val="130000"/>
                  </a:lnSpc>
                  <a:buFontTx/>
                  <a:buAutoNum type="arabicPeriod"/>
                </a:pPr>
                <a:endPar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a:p>
                <a:pPr marL="228600" indent="-228600">
                  <a:lnSpc>
                    <a:spcPct val="130000"/>
                  </a:lnSpc>
                  <a:buAutoNum type="arabicPeriod"/>
                </a:pPr>
                <a:endPar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p:txBody>
          </p:sp>
          <p:cxnSp>
            <p:nvCxnSpPr>
              <p:cNvPr id="15" name="Straight Arrow Connector 14"/>
              <p:cNvCxnSpPr/>
              <p:nvPr/>
            </p:nvCxnSpPr>
            <p:spPr>
              <a:xfrm flipV="1">
                <a:off x="3478748" y="3696730"/>
                <a:ext cx="2626360" cy="4445"/>
              </a:xfrm>
              <a:prstGeom prst="straightConnector1">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3498433" y="2448132"/>
                <a:ext cx="1300480" cy="1445260"/>
              </a:xfrm>
              <a:prstGeom prst="rect">
                <a:avLst/>
              </a:prstGeom>
              <a:noFill/>
            </p:spPr>
            <p:txBody>
              <a:bodyPr wrap="none" lIns="91440" tIns="45720" rIns="91440" bIns="45720" rtlCol="0" anchor="ctr" anchorCtr="0">
                <a:spAutoFit/>
              </a:bodyPr>
              <a:lstStyle/>
              <a:p>
                <a:r>
                  <a:rPr kumimoji="1" lang="en-US" altLang="zh-CN" sz="8800" dirty="0">
                    <a:solidFill>
                      <a:schemeClr val="tx1">
                        <a:lumMod val="50000"/>
                        <a:lumOff val="50000"/>
                        <a:alpha val="20000"/>
                      </a:schemeClr>
                    </a:solidFill>
                    <a:latin typeface="Times New Roman" panose="02020603050405020304" pitchFamily="18" charset="0"/>
                    <a:cs typeface="Times New Roman" panose="02020603050405020304" pitchFamily="18" charset="0"/>
                  </a:rPr>
                  <a:t>01</a:t>
                </a:r>
              </a:p>
            </p:txBody>
          </p:sp>
        </p:grpSp>
        <p:grpSp>
          <p:nvGrpSpPr>
            <p:cNvPr id="17" name="Group 16"/>
            <p:cNvGrpSpPr/>
            <p:nvPr/>
          </p:nvGrpSpPr>
          <p:grpSpPr>
            <a:xfrm>
              <a:off x="575945" y="3695539"/>
              <a:ext cx="2691130" cy="1741037"/>
              <a:chOff x="3413978" y="2850087"/>
              <a:chExt cx="2691130" cy="1741037"/>
            </a:xfrm>
          </p:grpSpPr>
          <p:sp>
            <p:nvSpPr>
              <p:cNvPr id="18" name="Rectangle 17"/>
              <p:cNvSpPr/>
              <p:nvPr/>
            </p:nvSpPr>
            <p:spPr>
              <a:xfrm>
                <a:off x="3413978" y="4221792"/>
                <a:ext cx="248107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Autofit/>
              </a:bodyPr>
              <a:lstStyle/>
              <a:p>
                <a:r>
                  <a:rPr kumimoji="1" lang="en-US" altLang="zh-CN" sz="2000" b="1" dirty="0">
                    <a:solidFill>
                      <a:srgbClr val="0766D4"/>
                    </a:solidFill>
                    <a:latin typeface="Times New Roman" panose="02020603050405020304" pitchFamily="18" charset="0"/>
                    <a:ea typeface="等线" panose="02010600030101010101" charset="-122"/>
                    <a:cs typeface="Times New Roman" panose="02020603050405020304" pitchFamily="18" charset="0"/>
                  </a:rPr>
                  <a:t>Casual Style</a:t>
                </a:r>
              </a:p>
            </p:txBody>
          </p:sp>
          <p:cxnSp>
            <p:nvCxnSpPr>
              <p:cNvPr id="20" name="Straight Arrow Connector 19"/>
              <p:cNvCxnSpPr/>
              <p:nvPr/>
            </p:nvCxnSpPr>
            <p:spPr>
              <a:xfrm flipV="1">
                <a:off x="3498433" y="4138690"/>
                <a:ext cx="2606675" cy="1270"/>
              </a:xfrm>
              <a:prstGeom prst="straightConnector1">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498433" y="2850087"/>
                <a:ext cx="1300480" cy="1445260"/>
              </a:xfrm>
              <a:prstGeom prst="rect">
                <a:avLst/>
              </a:prstGeom>
              <a:noFill/>
            </p:spPr>
            <p:txBody>
              <a:bodyPr wrap="none" lIns="91440" tIns="45720" rIns="91440" bIns="45720" rtlCol="0" anchor="ctr" anchorCtr="0">
                <a:spAutoFit/>
              </a:bodyPr>
              <a:lstStyle/>
              <a:p>
                <a:r>
                  <a:rPr kumimoji="1" lang="en-US" altLang="zh-CN" sz="8800" dirty="0">
                    <a:solidFill>
                      <a:schemeClr val="tx1">
                        <a:lumMod val="50000"/>
                        <a:lumOff val="50000"/>
                        <a:alpha val="20000"/>
                      </a:schemeClr>
                    </a:solidFill>
                    <a:latin typeface="Times New Roman" panose="02020603050405020304" pitchFamily="18" charset="0"/>
                    <a:cs typeface="Times New Roman" panose="02020603050405020304" pitchFamily="18" charset="0"/>
                  </a:rPr>
                  <a:t>02</a:t>
                </a:r>
              </a:p>
            </p:txBody>
          </p:sp>
        </p:grpSp>
        <p:sp>
          <p:nvSpPr>
            <p:cNvPr id="22" name="Rectangle 21"/>
            <p:cNvSpPr/>
            <p:nvPr/>
          </p:nvSpPr>
          <p:spPr>
            <a:xfrm>
              <a:off x="1974437" y="1078952"/>
              <a:ext cx="8243127" cy="644779"/>
            </a:xfrm>
            <a:prstGeom prst="rect">
              <a:avLst/>
            </a:prstGeom>
          </p:spPr>
          <p:txBody>
            <a:bodyPr wrap="square" anchor="t" anchorCtr="0">
              <a:noAutofit/>
            </a:bodyPr>
            <a:lstStyle/>
            <a:p>
              <a:pPr>
                <a:buSzPct val="25000"/>
              </a:pPr>
              <a:endParaRPr kumimoji="1" lang="en-US" altLang="zh-CN" sz="2400" dirty="0">
                <a:solidFill>
                  <a:srgbClr val="AC0047"/>
                </a:solidFill>
                <a:latin typeface="Times New Roman" panose="02020603050405020304" pitchFamily="18" charset="0"/>
                <a:cs typeface="Times New Roman" panose="02020603050405020304" pitchFamily="18" charset="0"/>
              </a:endParaRPr>
            </a:p>
          </p:txBody>
        </p:sp>
        <p:grpSp>
          <p:nvGrpSpPr>
            <p:cNvPr id="51" name="Group 50"/>
            <p:cNvGrpSpPr/>
            <p:nvPr/>
          </p:nvGrpSpPr>
          <p:grpSpPr>
            <a:xfrm>
              <a:off x="3992000" y="3230873"/>
              <a:ext cx="3238930" cy="2036453"/>
              <a:chOff x="3756024" y="2725255"/>
              <a:chExt cx="4235144" cy="2662815"/>
            </a:xfrm>
          </p:grpSpPr>
          <p:sp>
            <p:nvSpPr>
              <p:cNvPr id="56" name="Freeform: Shape 55"/>
              <p:cNvSpPr/>
              <p:nvPr/>
            </p:nvSpPr>
            <p:spPr>
              <a:xfrm>
                <a:off x="3952565"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57" name="Freeform: Shape 56"/>
              <p:cNvSpPr/>
              <p:nvPr/>
            </p:nvSpPr>
            <p:spPr>
              <a:xfrm>
                <a:off x="4206166"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58" name="Freeform: Shape 57"/>
              <p:cNvSpPr/>
              <p:nvPr/>
            </p:nvSpPr>
            <p:spPr>
              <a:xfrm>
                <a:off x="4459768"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59" name="Freeform: Shape 58"/>
              <p:cNvSpPr/>
              <p:nvPr/>
            </p:nvSpPr>
            <p:spPr>
              <a:xfrm>
                <a:off x="4713369"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0" name="Freeform: Shape 59"/>
              <p:cNvSpPr/>
              <p:nvPr/>
            </p:nvSpPr>
            <p:spPr>
              <a:xfrm>
                <a:off x="4966970"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1" name="Freeform: Shape 60"/>
              <p:cNvSpPr/>
              <p:nvPr/>
            </p:nvSpPr>
            <p:spPr>
              <a:xfrm>
                <a:off x="5220572"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2" name="Freeform: Shape 61"/>
              <p:cNvSpPr/>
              <p:nvPr/>
            </p:nvSpPr>
            <p:spPr>
              <a:xfrm>
                <a:off x="5474173"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3" name="Freeform: Shape 62"/>
              <p:cNvSpPr/>
              <p:nvPr/>
            </p:nvSpPr>
            <p:spPr>
              <a:xfrm>
                <a:off x="5727775"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4" name="Freeform: Shape 63"/>
              <p:cNvSpPr/>
              <p:nvPr/>
            </p:nvSpPr>
            <p:spPr>
              <a:xfrm>
                <a:off x="5981376"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5" name="Freeform: Shape 64"/>
              <p:cNvSpPr/>
              <p:nvPr/>
            </p:nvSpPr>
            <p:spPr>
              <a:xfrm>
                <a:off x="6234978"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6" name="Freeform: Shape 65"/>
              <p:cNvSpPr/>
              <p:nvPr/>
            </p:nvSpPr>
            <p:spPr>
              <a:xfrm>
                <a:off x="6488579"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7" name="Freeform: Shape 66"/>
              <p:cNvSpPr/>
              <p:nvPr/>
            </p:nvSpPr>
            <p:spPr>
              <a:xfrm>
                <a:off x="6742181"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8" name="Freeform: Shape 67"/>
              <p:cNvSpPr/>
              <p:nvPr/>
            </p:nvSpPr>
            <p:spPr>
              <a:xfrm>
                <a:off x="6995782"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69" name="Freeform: Shape 68"/>
              <p:cNvSpPr/>
              <p:nvPr/>
            </p:nvSpPr>
            <p:spPr>
              <a:xfrm>
                <a:off x="7249384"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0" name="Freeform: Shape 69"/>
              <p:cNvSpPr/>
              <p:nvPr/>
            </p:nvSpPr>
            <p:spPr>
              <a:xfrm>
                <a:off x="7502985"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1" name="Freeform: Shape 70"/>
              <p:cNvSpPr/>
              <p:nvPr/>
            </p:nvSpPr>
            <p:spPr>
              <a:xfrm>
                <a:off x="7756587" y="2725255"/>
                <a:ext cx="12680" cy="2662815"/>
              </a:xfrm>
              <a:custGeom>
                <a:avLst/>
                <a:gdLst>
                  <a:gd name="connsiteX0" fmla="*/ 0 w 12680"/>
                  <a:gd name="connsiteY0" fmla="*/ 2662815 h 2662815"/>
                  <a:gd name="connsiteX1" fmla="*/ 0 w 12680"/>
                  <a:gd name="connsiteY1" fmla="*/ 0 h 2662815"/>
                </a:gdLst>
                <a:ahLst/>
                <a:cxnLst>
                  <a:cxn ang="0">
                    <a:pos x="connsiteX0" y="connsiteY0"/>
                  </a:cxn>
                  <a:cxn ang="0">
                    <a:pos x="connsiteX1" y="connsiteY1"/>
                  </a:cxn>
                </a:cxnLst>
                <a:rect l="l" t="t" r="r" b="b"/>
                <a:pathLst>
                  <a:path w="12680" h="2662815">
                    <a:moveTo>
                      <a:pt x="0" y="2662815"/>
                    </a:moveTo>
                    <a:lnTo>
                      <a:pt x="0"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2" name="Freeform: Shape 71"/>
              <p:cNvSpPr/>
              <p:nvPr/>
            </p:nvSpPr>
            <p:spPr>
              <a:xfrm>
                <a:off x="3756024" y="2921796"/>
                <a:ext cx="4235144" cy="12680"/>
              </a:xfrm>
              <a:custGeom>
                <a:avLst/>
                <a:gdLst>
                  <a:gd name="connsiteX0" fmla="*/ 0 w 4235144"/>
                  <a:gd name="connsiteY0" fmla="*/ 0 h 12680"/>
                  <a:gd name="connsiteX1" fmla="*/ 4235145 w 4235144"/>
                  <a:gd name="connsiteY1" fmla="*/ 0 h 12680"/>
                </a:gdLst>
                <a:ahLst/>
                <a:cxnLst>
                  <a:cxn ang="0">
                    <a:pos x="connsiteX0" y="connsiteY0"/>
                  </a:cxn>
                  <a:cxn ang="0">
                    <a:pos x="connsiteX1" y="connsiteY1"/>
                  </a:cxn>
                </a:cxnLst>
                <a:rect l="l" t="t" r="r" b="b"/>
                <a:pathLst>
                  <a:path w="4235144" h="12680">
                    <a:moveTo>
                      <a:pt x="0" y="0"/>
                    </a:moveTo>
                    <a:lnTo>
                      <a:pt x="4235145"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3" name="Freeform: Shape 72"/>
              <p:cNvSpPr/>
              <p:nvPr/>
            </p:nvSpPr>
            <p:spPr>
              <a:xfrm>
                <a:off x="3756024" y="3150037"/>
                <a:ext cx="4235144" cy="12680"/>
              </a:xfrm>
              <a:custGeom>
                <a:avLst/>
                <a:gdLst>
                  <a:gd name="connsiteX0" fmla="*/ 0 w 4235144"/>
                  <a:gd name="connsiteY0" fmla="*/ 0 h 12680"/>
                  <a:gd name="connsiteX1" fmla="*/ 4235145 w 4235144"/>
                  <a:gd name="connsiteY1" fmla="*/ 0 h 12680"/>
                </a:gdLst>
                <a:ahLst/>
                <a:cxnLst>
                  <a:cxn ang="0">
                    <a:pos x="connsiteX0" y="connsiteY0"/>
                  </a:cxn>
                  <a:cxn ang="0">
                    <a:pos x="connsiteX1" y="connsiteY1"/>
                  </a:cxn>
                </a:cxnLst>
                <a:rect l="l" t="t" r="r" b="b"/>
                <a:pathLst>
                  <a:path w="4235144" h="12680">
                    <a:moveTo>
                      <a:pt x="0" y="0"/>
                    </a:moveTo>
                    <a:lnTo>
                      <a:pt x="4235145"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4" name="Freeform: Shape 73"/>
              <p:cNvSpPr/>
              <p:nvPr/>
            </p:nvSpPr>
            <p:spPr>
              <a:xfrm>
                <a:off x="3756024" y="3378279"/>
                <a:ext cx="4235144" cy="12680"/>
              </a:xfrm>
              <a:custGeom>
                <a:avLst/>
                <a:gdLst>
                  <a:gd name="connsiteX0" fmla="*/ 0 w 4235144"/>
                  <a:gd name="connsiteY0" fmla="*/ 0 h 12680"/>
                  <a:gd name="connsiteX1" fmla="*/ 4235145 w 4235144"/>
                  <a:gd name="connsiteY1" fmla="*/ 0 h 12680"/>
                </a:gdLst>
                <a:ahLst/>
                <a:cxnLst>
                  <a:cxn ang="0">
                    <a:pos x="connsiteX0" y="connsiteY0"/>
                  </a:cxn>
                  <a:cxn ang="0">
                    <a:pos x="connsiteX1" y="connsiteY1"/>
                  </a:cxn>
                </a:cxnLst>
                <a:rect l="l" t="t" r="r" b="b"/>
                <a:pathLst>
                  <a:path w="4235144" h="12680">
                    <a:moveTo>
                      <a:pt x="0" y="0"/>
                    </a:moveTo>
                    <a:lnTo>
                      <a:pt x="4235145"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5" name="Freeform: Shape 74"/>
              <p:cNvSpPr/>
              <p:nvPr/>
            </p:nvSpPr>
            <p:spPr>
              <a:xfrm>
                <a:off x="3756024" y="3606520"/>
                <a:ext cx="4235144" cy="12680"/>
              </a:xfrm>
              <a:custGeom>
                <a:avLst/>
                <a:gdLst>
                  <a:gd name="connsiteX0" fmla="*/ 0 w 4235144"/>
                  <a:gd name="connsiteY0" fmla="*/ 0 h 12680"/>
                  <a:gd name="connsiteX1" fmla="*/ 4235145 w 4235144"/>
                  <a:gd name="connsiteY1" fmla="*/ 0 h 12680"/>
                </a:gdLst>
                <a:ahLst/>
                <a:cxnLst>
                  <a:cxn ang="0">
                    <a:pos x="connsiteX0" y="connsiteY0"/>
                  </a:cxn>
                  <a:cxn ang="0">
                    <a:pos x="connsiteX1" y="connsiteY1"/>
                  </a:cxn>
                </a:cxnLst>
                <a:rect l="l" t="t" r="r" b="b"/>
                <a:pathLst>
                  <a:path w="4235144" h="12680">
                    <a:moveTo>
                      <a:pt x="0" y="0"/>
                    </a:moveTo>
                    <a:lnTo>
                      <a:pt x="4235145" y="0"/>
                    </a:lnTo>
                  </a:path>
                </a:pathLst>
              </a:custGeom>
              <a:ln w="12673" cap="flat">
                <a:solidFill>
                  <a:srgbClr val="FCF9E6"/>
                </a:solidFill>
                <a:prstDash val="solid"/>
                <a:miter/>
              </a:ln>
            </p:spPr>
            <p:txBody>
              <a:bodyPr rtlCol="0" anchor="ctr"/>
              <a:lstStyle/>
              <a:p>
                <a:endParaRPr lang="zh-CN" altLang="en-US" dirty="0">
                  <a:latin typeface="Times New Roman" panose="02020603050405020304" pitchFamily="18" charset="0"/>
                  <a:cs typeface="Times New Roman" panose="02020603050405020304" pitchFamily="18" charset="0"/>
                </a:endParaRPr>
              </a:p>
            </p:txBody>
          </p:sp>
          <p:sp>
            <p:nvSpPr>
              <p:cNvPr id="76" name="Freeform: Shape 75"/>
              <p:cNvSpPr/>
              <p:nvPr/>
            </p:nvSpPr>
            <p:spPr>
              <a:xfrm>
                <a:off x="3756024" y="3834761"/>
                <a:ext cx="4235144" cy="12680"/>
              </a:xfrm>
              <a:custGeom>
                <a:avLst/>
                <a:gdLst>
                  <a:gd name="connsiteX0" fmla="*/ 0 w 4235144"/>
                  <a:gd name="connsiteY0" fmla="*/ 0 h 12680"/>
                  <a:gd name="connsiteX1" fmla="*/ 4235145 w 4235144"/>
                  <a:gd name="connsiteY1" fmla="*/ 0 h 12680"/>
                </a:gdLst>
                <a:ahLst/>
                <a:cxnLst>
                  <a:cxn ang="0">
                    <a:pos x="connsiteX0" y="connsiteY0"/>
                  </a:cxn>
                  <a:cxn ang="0">
                    <a:pos x="connsiteX1" y="connsiteY1"/>
                  </a:cxn>
                </a:cxnLst>
                <a:rect l="l" t="t" r="r" b="b"/>
                <a:pathLst>
                  <a:path w="4235144" h="12680">
                    <a:moveTo>
                      <a:pt x="0" y="0"/>
                    </a:moveTo>
                    <a:lnTo>
                      <a:pt x="4235145"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7" name="Freeform: Shape 76"/>
              <p:cNvSpPr/>
              <p:nvPr/>
            </p:nvSpPr>
            <p:spPr>
              <a:xfrm>
                <a:off x="3756024" y="4063003"/>
                <a:ext cx="4235144" cy="12680"/>
              </a:xfrm>
              <a:custGeom>
                <a:avLst/>
                <a:gdLst>
                  <a:gd name="connsiteX0" fmla="*/ 0 w 4235144"/>
                  <a:gd name="connsiteY0" fmla="*/ 0 h 12680"/>
                  <a:gd name="connsiteX1" fmla="*/ 4235145 w 4235144"/>
                  <a:gd name="connsiteY1" fmla="*/ 0 h 12680"/>
                </a:gdLst>
                <a:ahLst/>
                <a:cxnLst>
                  <a:cxn ang="0">
                    <a:pos x="connsiteX0" y="connsiteY0"/>
                  </a:cxn>
                  <a:cxn ang="0">
                    <a:pos x="connsiteX1" y="connsiteY1"/>
                  </a:cxn>
                </a:cxnLst>
                <a:rect l="l" t="t" r="r" b="b"/>
                <a:pathLst>
                  <a:path w="4235144" h="12680">
                    <a:moveTo>
                      <a:pt x="0" y="0"/>
                    </a:moveTo>
                    <a:lnTo>
                      <a:pt x="4235145"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8" name="Freeform: Shape 77"/>
              <p:cNvSpPr/>
              <p:nvPr/>
            </p:nvSpPr>
            <p:spPr>
              <a:xfrm>
                <a:off x="3756024" y="4291244"/>
                <a:ext cx="4235144" cy="12680"/>
              </a:xfrm>
              <a:custGeom>
                <a:avLst/>
                <a:gdLst>
                  <a:gd name="connsiteX0" fmla="*/ 0 w 4235144"/>
                  <a:gd name="connsiteY0" fmla="*/ 0 h 12680"/>
                  <a:gd name="connsiteX1" fmla="*/ 4235145 w 4235144"/>
                  <a:gd name="connsiteY1" fmla="*/ 0 h 12680"/>
                </a:gdLst>
                <a:ahLst/>
                <a:cxnLst>
                  <a:cxn ang="0">
                    <a:pos x="connsiteX0" y="connsiteY0"/>
                  </a:cxn>
                  <a:cxn ang="0">
                    <a:pos x="connsiteX1" y="connsiteY1"/>
                  </a:cxn>
                </a:cxnLst>
                <a:rect l="l" t="t" r="r" b="b"/>
                <a:pathLst>
                  <a:path w="4235144" h="12680">
                    <a:moveTo>
                      <a:pt x="0" y="0"/>
                    </a:moveTo>
                    <a:lnTo>
                      <a:pt x="4235145"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79" name="Freeform: Shape 78"/>
              <p:cNvSpPr/>
              <p:nvPr/>
            </p:nvSpPr>
            <p:spPr>
              <a:xfrm>
                <a:off x="3756024" y="4519485"/>
                <a:ext cx="4235144" cy="12680"/>
              </a:xfrm>
              <a:custGeom>
                <a:avLst/>
                <a:gdLst>
                  <a:gd name="connsiteX0" fmla="*/ 0 w 4235144"/>
                  <a:gd name="connsiteY0" fmla="*/ 0 h 12680"/>
                  <a:gd name="connsiteX1" fmla="*/ 4235145 w 4235144"/>
                  <a:gd name="connsiteY1" fmla="*/ 0 h 12680"/>
                </a:gdLst>
                <a:ahLst/>
                <a:cxnLst>
                  <a:cxn ang="0">
                    <a:pos x="connsiteX0" y="connsiteY0"/>
                  </a:cxn>
                  <a:cxn ang="0">
                    <a:pos x="connsiteX1" y="connsiteY1"/>
                  </a:cxn>
                </a:cxnLst>
                <a:rect l="l" t="t" r="r" b="b"/>
                <a:pathLst>
                  <a:path w="4235144" h="12680">
                    <a:moveTo>
                      <a:pt x="0" y="0"/>
                    </a:moveTo>
                    <a:lnTo>
                      <a:pt x="4235145"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81" name="Freeform: Shape 80"/>
              <p:cNvSpPr/>
              <p:nvPr/>
            </p:nvSpPr>
            <p:spPr>
              <a:xfrm>
                <a:off x="3756024" y="4975968"/>
                <a:ext cx="4235144" cy="12680"/>
              </a:xfrm>
              <a:custGeom>
                <a:avLst/>
                <a:gdLst>
                  <a:gd name="connsiteX0" fmla="*/ 0 w 4235144"/>
                  <a:gd name="connsiteY0" fmla="*/ 0 h 12680"/>
                  <a:gd name="connsiteX1" fmla="*/ 4235145 w 4235144"/>
                  <a:gd name="connsiteY1" fmla="*/ 0 h 12680"/>
                </a:gdLst>
                <a:ahLst/>
                <a:cxnLst>
                  <a:cxn ang="0">
                    <a:pos x="connsiteX0" y="connsiteY0"/>
                  </a:cxn>
                  <a:cxn ang="0">
                    <a:pos x="connsiteX1" y="connsiteY1"/>
                  </a:cxn>
                </a:cxnLst>
                <a:rect l="l" t="t" r="r" b="b"/>
                <a:pathLst>
                  <a:path w="4235144" h="12680">
                    <a:moveTo>
                      <a:pt x="0" y="0"/>
                    </a:moveTo>
                    <a:lnTo>
                      <a:pt x="4235145"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82" name="Freeform: Shape 81"/>
              <p:cNvSpPr/>
              <p:nvPr/>
            </p:nvSpPr>
            <p:spPr>
              <a:xfrm>
                <a:off x="3756024" y="5204209"/>
                <a:ext cx="4235144" cy="12680"/>
              </a:xfrm>
              <a:custGeom>
                <a:avLst/>
                <a:gdLst>
                  <a:gd name="connsiteX0" fmla="*/ 0 w 4235144"/>
                  <a:gd name="connsiteY0" fmla="*/ 0 h 12680"/>
                  <a:gd name="connsiteX1" fmla="*/ 4235145 w 4235144"/>
                  <a:gd name="connsiteY1" fmla="*/ 0 h 12680"/>
                </a:gdLst>
                <a:ahLst/>
                <a:cxnLst>
                  <a:cxn ang="0">
                    <a:pos x="connsiteX0" y="connsiteY0"/>
                  </a:cxn>
                  <a:cxn ang="0">
                    <a:pos x="connsiteX1" y="connsiteY1"/>
                  </a:cxn>
                </a:cxnLst>
                <a:rect l="l" t="t" r="r" b="b"/>
                <a:pathLst>
                  <a:path w="4235144" h="12680">
                    <a:moveTo>
                      <a:pt x="0" y="0"/>
                    </a:moveTo>
                    <a:lnTo>
                      <a:pt x="4235145" y="0"/>
                    </a:lnTo>
                  </a:path>
                </a:pathLst>
              </a:custGeom>
              <a:ln w="12673" cap="flat">
                <a:solidFill>
                  <a:srgbClr val="FCF9E6"/>
                </a:solid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04" name="Freeform: Shape 103"/>
              <p:cNvSpPr/>
              <p:nvPr/>
            </p:nvSpPr>
            <p:spPr>
              <a:xfrm>
                <a:off x="4673934" y="4739485"/>
                <a:ext cx="260955" cy="151273"/>
              </a:xfrm>
              <a:custGeom>
                <a:avLst/>
                <a:gdLst>
                  <a:gd name="connsiteX0" fmla="*/ 260956 w 260955"/>
                  <a:gd name="connsiteY0" fmla="*/ 0 h 151273"/>
                  <a:gd name="connsiteX1" fmla="*/ 228368 w 260955"/>
                  <a:gd name="connsiteY1" fmla="*/ 105625 h 151273"/>
                  <a:gd name="connsiteX2" fmla="*/ 0 w 260955"/>
                  <a:gd name="connsiteY2" fmla="*/ 151273 h 151273"/>
                  <a:gd name="connsiteX3" fmla="*/ 260956 w 260955"/>
                  <a:gd name="connsiteY3" fmla="*/ 0 h 151273"/>
                </a:gdLst>
                <a:ahLst/>
                <a:cxnLst>
                  <a:cxn ang="0">
                    <a:pos x="connsiteX0" y="connsiteY0"/>
                  </a:cxn>
                  <a:cxn ang="0">
                    <a:pos x="connsiteX1" y="connsiteY1"/>
                  </a:cxn>
                  <a:cxn ang="0">
                    <a:pos x="connsiteX2" y="connsiteY2"/>
                  </a:cxn>
                  <a:cxn ang="0">
                    <a:pos x="connsiteX3" y="connsiteY3"/>
                  </a:cxn>
                </a:cxnLst>
                <a:rect l="l" t="t" r="r" b="b"/>
                <a:pathLst>
                  <a:path w="260955" h="151273">
                    <a:moveTo>
                      <a:pt x="260956" y="0"/>
                    </a:moveTo>
                    <a:lnTo>
                      <a:pt x="228368" y="105625"/>
                    </a:lnTo>
                    <a:lnTo>
                      <a:pt x="0" y="151273"/>
                    </a:lnTo>
                    <a:lnTo>
                      <a:pt x="260956" y="0"/>
                    </a:lnTo>
                    <a:close/>
                  </a:path>
                </a:pathLst>
              </a:custGeom>
              <a:solidFill>
                <a:srgbClr val="4051ED"/>
              </a:solidFill>
              <a:ln w="12673" cap="flat">
                <a:no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05" name="Freeform: Shape 104"/>
              <p:cNvSpPr/>
              <p:nvPr/>
            </p:nvSpPr>
            <p:spPr>
              <a:xfrm>
                <a:off x="6381052" y="5102135"/>
                <a:ext cx="330569" cy="146328"/>
              </a:xfrm>
              <a:custGeom>
                <a:avLst/>
                <a:gdLst>
                  <a:gd name="connsiteX0" fmla="*/ 330569 w 330569"/>
                  <a:gd name="connsiteY0" fmla="*/ 146328 h 146328"/>
                  <a:gd name="connsiteX1" fmla="*/ 0 w 330569"/>
                  <a:gd name="connsiteY1" fmla="*/ 0 h 146328"/>
                </a:gdLst>
                <a:ahLst/>
                <a:cxnLst>
                  <a:cxn ang="0">
                    <a:pos x="connsiteX0" y="connsiteY0"/>
                  </a:cxn>
                  <a:cxn ang="0">
                    <a:pos x="connsiteX1" y="connsiteY1"/>
                  </a:cxn>
                </a:cxnLst>
                <a:rect l="l" t="t" r="r" b="b"/>
                <a:pathLst>
                  <a:path w="330569" h="146328">
                    <a:moveTo>
                      <a:pt x="330569" y="146328"/>
                    </a:moveTo>
                    <a:lnTo>
                      <a:pt x="0" y="0"/>
                    </a:lnTo>
                  </a:path>
                </a:pathLst>
              </a:custGeom>
              <a:ln w="12673" cap="rnd">
                <a:solidFill>
                  <a:srgbClr val="4051ED"/>
                </a:solidFill>
                <a:prstDash val="solid"/>
                <a:round/>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06" name="Freeform: Shape 105"/>
              <p:cNvSpPr/>
              <p:nvPr/>
            </p:nvSpPr>
            <p:spPr>
              <a:xfrm>
                <a:off x="6391830" y="5264693"/>
                <a:ext cx="276425" cy="92184"/>
              </a:xfrm>
              <a:custGeom>
                <a:avLst/>
                <a:gdLst>
                  <a:gd name="connsiteX0" fmla="*/ 276426 w 276425"/>
                  <a:gd name="connsiteY0" fmla="*/ 92184 h 92184"/>
                  <a:gd name="connsiteX1" fmla="*/ 0 w 276425"/>
                  <a:gd name="connsiteY1" fmla="*/ 0 h 92184"/>
                </a:gdLst>
                <a:ahLst/>
                <a:cxnLst>
                  <a:cxn ang="0">
                    <a:pos x="connsiteX0" y="connsiteY0"/>
                  </a:cxn>
                  <a:cxn ang="0">
                    <a:pos x="connsiteX1" y="connsiteY1"/>
                  </a:cxn>
                </a:cxnLst>
                <a:rect l="l" t="t" r="r" b="b"/>
                <a:pathLst>
                  <a:path w="276425" h="92184">
                    <a:moveTo>
                      <a:pt x="276426" y="92184"/>
                    </a:moveTo>
                    <a:lnTo>
                      <a:pt x="0" y="0"/>
                    </a:lnTo>
                  </a:path>
                </a:pathLst>
              </a:custGeom>
              <a:ln w="12673" cap="rnd">
                <a:solidFill>
                  <a:srgbClr val="4051ED"/>
                </a:solidFill>
                <a:prstDash val="solid"/>
                <a:round/>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14" name="Freeform: Shape 113"/>
              <p:cNvSpPr/>
              <p:nvPr/>
            </p:nvSpPr>
            <p:spPr>
              <a:xfrm>
                <a:off x="5599833" y="3593713"/>
                <a:ext cx="467640" cy="444563"/>
              </a:xfrm>
              <a:custGeom>
                <a:avLst/>
                <a:gdLst>
                  <a:gd name="connsiteX0" fmla="*/ 233821 w 467640"/>
                  <a:gd name="connsiteY0" fmla="*/ 0 h 444563"/>
                  <a:gd name="connsiteX1" fmla="*/ 306097 w 467640"/>
                  <a:gd name="connsiteY1" fmla="*/ 146328 h 444563"/>
                  <a:gd name="connsiteX2" fmla="*/ 467641 w 467640"/>
                  <a:gd name="connsiteY2" fmla="*/ 169786 h 444563"/>
                  <a:gd name="connsiteX3" fmla="*/ 350731 w 467640"/>
                  <a:gd name="connsiteY3" fmla="*/ 283780 h 444563"/>
                  <a:gd name="connsiteX4" fmla="*/ 378373 w 467640"/>
                  <a:gd name="connsiteY4" fmla="*/ 444563 h 444563"/>
                  <a:gd name="connsiteX5" fmla="*/ 233821 w 467640"/>
                  <a:gd name="connsiteY5" fmla="*/ 368610 h 444563"/>
                  <a:gd name="connsiteX6" fmla="*/ 89395 w 467640"/>
                  <a:gd name="connsiteY6" fmla="*/ 444563 h 444563"/>
                  <a:gd name="connsiteX7" fmla="*/ 116910 w 467640"/>
                  <a:gd name="connsiteY7" fmla="*/ 283780 h 444563"/>
                  <a:gd name="connsiteX8" fmla="*/ 0 w 467640"/>
                  <a:gd name="connsiteY8" fmla="*/ 169786 h 444563"/>
                  <a:gd name="connsiteX9" fmla="*/ 161544 w 467640"/>
                  <a:gd name="connsiteY9" fmla="*/ 146328 h 444563"/>
                  <a:gd name="connsiteX10" fmla="*/ 233821 w 467640"/>
                  <a:gd name="connsiteY10" fmla="*/ 0 h 444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67640" h="444563">
                    <a:moveTo>
                      <a:pt x="233821" y="0"/>
                    </a:moveTo>
                    <a:lnTo>
                      <a:pt x="306097" y="146328"/>
                    </a:lnTo>
                    <a:lnTo>
                      <a:pt x="467641" y="169786"/>
                    </a:lnTo>
                    <a:lnTo>
                      <a:pt x="350731" y="283780"/>
                    </a:lnTo>
                    <a:lnTo>
                      <a:pt x="378373" y="444563"/>
                    </a:lnTo>
                    <a:lnTo>
                      <a:pt x="233821" y="368610"/>
                    </a:lnTo>
                    <a:lnTo>
                      <a:pt x="89395" y="444563"/>
                    </a:lnTo>
                    <a:lnTo>
                      <a:pt x="116910" y="283780"/>
                    </a:lnTo>
                    <a:lnTo>
                      <a:pt x="0" y="169786"/>
                    </a:lnTo>
                    <a:lnTo>
                      <a:pt x="161544" y="146328"/>
                    </a:lnTo>
                    <a:lnTo>
                      <a:pt x="233821" y="0"/>
                    </a:lnTo>
                    <a:close/>
                  </a:path>
                </a:pathLst>
              </a:custGeom>
              <a:solidFill>
                <a:srgbClr val="FCFCFC"/>
              </a:solidFill>
              <a:ln w="12673" cap="flat">
                <a:no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15" name="Freeform: Shape 114"/>
              <p:cNvSpPr/>
              <p:nvPr/>
            </p:nvSpPr>
            <p:spPr>
              <a:xfrm>
                <a:off x="6260972" y="3139513"/>
                <a:ext cx="378246" cy="291893"/>
              </a:xfrm>
              <a:custGeom>
                <a:avLst/>
                <a:gdLst>
                  <a:gd name="connsiteX0" fmla="*/ 377304 w 378246"/>
                  <a:gd name="connsiteY0" fmla="*/ 293119 h 291893"/>
                  <a:gd name="connsiteX1" fmla="*/ 232877 w 378246"/>
                  <a:gd name="connsiteY1" fmla="*/ 217039 h 291893"/>
                  <a:gd name="connsiteX2" fmla="*/ 88324 w 378246"/>
                  <a:gd name="connsiteY2" fmla="*/ 293119 h 291893"/>
                  <a:gd name="connsiteX3" fmla="*/ 115967 w 378246"/>
                  <a:gd name="connsiteY3" fmla="*/ 132210 h 291893"/>
                  <a:gd name="connsiteX4" fmla="*/ -942 w 378246"/>
                  <a:gd name="connsiteY4" fmla="*/ 18089 h 291893"/>
                  <a:gd name="connsiteX5" fmla="*/ 115714 w 378246"/>
                  <a:gd name="connsiteY5" fmla="*/ 1225 h 291893"/>
                  <a:gd name="connsiteX6" fmla="*/ 375274 w 378246"/>
                  <a:gd name="connsiteY6" fmla="*/ 107103 h 291893"/>
                  <a:gd name="connsiteX7" fmla="*/ 349914 w 378246"/>
                  <a:gd name="connsiteY7" fmla="*/ 132463 h 291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246" h="291893">
                    <a:moveTo>
                      <a:pt x="377304" y="293119"/>
                    </a:moveTo>
                    <a:lnTo>
                      <a:pt x="232877" y="217039"/>
                    </a:lnTo>
                    <a:lnTo>
                      <a:pt x="88324" y="293119"/>
                    </a:lnTo>
                    <a:lnTo>
                      <a:pt x="115967" y="132210"/>
                    </a:lnTo>
                    <a:lnTo>
                      <a:pt x="-942" y="18089"/>
                    </a:lnTo>
                    <a:lnTo>
                      <a:pt x="115714" y="1225"/>
                    </a:lnTo>
                    <a:cubicBezTo>
                      <a:pt x="207898" y="20751"/>
                      <a:pt x="295770" y="56510"/>
                      <a:pt x="375274" y="107103"/>
                    </a:cubicBezTo>
                    <a:lnTo>
                      <a:pt x="349914" y="132463"/>
                    </a:lnTo>
                    <a:close/>
                  </a:path>
                </a:pathLst>
              </a:custGeom>
              <a:solidFill>
                <a:srgbClr val="FCFCFC"/>
              </a:solidFill>
              <a:ln w="12673" cap="flat">
                <a:no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16" name="Freeform: Shape 115"/>
              <p:cNvSpPr/>
              <p:nvPr/>
            </p:nvSpPr>
            <p:spPr>
              <a:xfrm>
                <a:off x="6553628" y="4549030"/>
                <a:ext cx="321186" cy="345531"/>
              </a:xfrm>
              <a:custGeom>
                <a:avLst/>
                <a:gdLst>
                  <a:gd name="connsiteX0" fmla="*/ 321186 w 321186"/>
                  <a:gd name="connsiteY0" fmla="*/ 315480 h 345531"/>
                  <a:gd name="connsiteX1" fmla="*/ 233821 w 321186"/>
                  <a:gd name="connsiteY1" fmla="*/ 269578 h 345531"/>
                  <a:gd name="connsiteX2" fmla="*/ 89394 w 321186"/>
                  <a:gd name="connsiteY2" fmla="*/ 345532 h 345531"/>
                  <a:gd name="connsiteX3" fmla="*/ 116910 w 321186"/>
                  <a:gd name="connsiteY3" fmla="*/ 184622 h 345531"/>
                  <a:gd name="connsiteX4" fmla="*/ 0 w 321186"/>
                  <a:gd name="connsiteY4" fmla="*/ 70628 h 345531"/>
                  <a:gd name="connsiteX5" fmla="*/ 161544 w 321186"/>
                  <a:gd name="connsiteY5" fmla="*/ 47297 h 345531"/>
                  <a:gd name="connsiteX6" fmla="*/ 184875 w 321186"/>
                  <a:gd name="connsiteY6" fmla="*/ 0 h 345531"/>
                  <a:gd name="connsiteX7" fmla="*/ 321186 w 321186"/>
                  <a:gd name="connsiteY7" fmla="*/ 315480 h 345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186" h="345531">
                    <a:moveTo>
                      <a:pt x="321186" y="315480"/>
                    </a:moveTo>
                    <a:lnTo>
                      <a:pt x="233821" y="269578"/>
                    </a:lnTo>
                    <a:lnTo>
                      <a:pt x="89394" y="345532"/>
                    </a:lnTo>
                    <a:lnTo>
                      <a:pt x="116910" y="184622"/>
                    </a:lnTo>
                    <a:lnTo>
                      <a:pt x="0" y="70628"/>
                    </a:lnTo>
                    <a:lnTo>
                      <a:pt x="161544" y="47297"/>
                    </a:lnTo>
                    <a:lnTo>
                      <a:pt x="184875" y="0"/>
                    </a:lnTo>
                    <a:lnTo>
                      <a:pt x="321186" y="315480"/>
                    </a:lnTo>
                    <a:close/>
                  </a:path>
                </a:pathLst>
              </a:custGeom>
              <a:solidFill>
                <a:srgbClr val="FCFCFC"/>
              </a:solidFill>
              <a:ln w="12673" cap="flat">
                <a:no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17" name="Freeform: Shape 116"/>
              <p:cNvSpPr/>
              <p:nvPr/>
            </p:nvSpPr>
            <p:spPr>
              <a:xfrm>
                <a:off x="4999812" y="4146438"/>
                <a:ext cx="373935" cy="444690"/>
              </a:xfrm>
              <a:custGeom>
                <a:avLst/>
                <a:gdLst>
                  <a:gd name="connsiteX0" fmla="*/ 257025 w 373935"/>
                  <a:gd name="connsiteY0" fmla="*/ 283653 h 444690"/>
                  <a:gd name="connsiteX1" fmla="*/ 284668 w 373935"/>
                  <a:gd name="connsiteY1" fmla="*/ 444690 h 444690"/>
                  <a:gd name="connsiteX2" fmla="*/ 140242 w 373935"/>
                  <a:gd name="connsiteY2" fmla="*/ 368610 h 444690"/>
                  <a:gd name="connsiteX3" fmla="*/ 0 w 373935"/>
                  <a:gd name="connsiteY3" fmla="*/ 442408 h 444690"/>
                  <a:gd name="connsiteX4" fmla="*/ 102075 w 373935"/>
                  <a:gd name="connsiteY4" fmla="*/ 77222 h 444690"/>
                  <a:gd name="connsiteX5" fmla="*/ 140242 w 373935"/>
                  <a:gd name="connsiteY5" fmla="*/ 0 h 444690"/>
                  <a:gd name="connsiteX6" fmla="*/ 212518 w 373935"/>
                  <a:gd name="connsiteY6" fmla="*/ 146328 h 444690"/>
                  <a:gd name="connsiteX7" fmla="*/ 373935 w 373935"/>
                  <a:gd name="connsiteY7" fmla="*/ 169786 h 444690"/>
                  <a:gd name="connsiteX8" fmla="*/ 257025 w 373935"/>
                  <a:gd name="connsiteY8" fmla="*/ 283653 h 444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3935" h="444690">
                    <a:moveTo>
                      <a:pt x="257025" y="283653"/>
                    </a:moveTo>
                    <a:lnTo>
                      <a:pt x="284668" y="444690"/>
                    </a:lnTo>
                    <a:lnTo>
                      <a:pt x="140242" y="368610"/>
                    </a:lnTo>
                    <a:lnTo>
                      <a:pt x="0" y="442408"/>
                    </a:lnTo>
                    <a:lnTo>
                      <a:pt x="102075" y="77222"/>
                    </a:lnTo>
                    <a:lnTo>
                      <a:pt x="140242" y="0"/>
                    </a:lnTo>
                    <a:lnTo>
                      <a:pt x="212518" y="146328"/>
                    </a:lnTo>
                    <a:lnTo>
                      <a:pt x="373935" y="169786"/>
                    </a:lnTo>
                    <a:lnTo>
                      <a:pt x="257025" y="283653"/>
                    </a:lnTo>
                    <a:close/>
                  </a:path>
                </a:pathLst>
              </a:custGeom>
              <a:solidFill>
                <a:srgbClr val="FCFCFC"/>
              </a:solidFill>
              <a:ln w="12673" cap="flat">
                <a:no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sp>
            <p:nvSpPr>
              <p:cNvPr id="118" name="Freeform: Shape 117"/>
              <p:cNvSpPr/>
              <p:nvPr/>
            </p:nvSpPr>
            <p:spPr>
              <a:xfrm>
                <a:off x="4486142" y="3368515"/>
                <a:ext cx="378246" cy="301278"/>
              </a:xfrm>
              <a:custGeom>
                <a:avLst/>
                <a:gdLst>
                  <a:gd name="connsiteX0" fmla="*/ 260267 w 378246"/>
                  <a:gd name="connsiteY0" fmla="*/ 141594 h 301278"/>
                  <a:gd name="connsiteX1" fmla="*/ 287909 w 378246"/>
                  <a:gd name="connsiteY1" fmla="*/ 302504 h 301278"/>
                  <a:gd name="connsiteX2" fmla="*/ 143484 w 378246"/>
                  <a:gd name="connsiteY2" fmla="*/ 226423 h 301278"/>
                  <a:gd name="connsiteX3" fmla="*/ -942 w 378246"/>
                  <a:gd name="connsiteY3" fmla="*/ 302504 h 301278"/>
                  <a:gd name="connsiteX4" fmla="*/ 7299 w 378246"/>
                  <a:gd name="connsiteY4" fmla="*/ 254826 h 301278"/>
                  <a:gd name="connsiteX5" fmla="*/ 213985 w 378246"/>
                  <a:gd name="connsiteY5" fmla="*/ 1225 h 301278"/>
                  <a:gd name="connsiteX6" fmla="*/ 215760 w 378246"/>
                  <a:gd name="connsiteY6" fmla="*/ 4776 h 301278"/>
                  <a:gd name="connsiteX7" fmla="*/ 377304 w 378246"/>
                  <a:gd name="connsiteY7" fmla="*/ 28234 h 301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8246" h="301278">
                    <a:moveTo>
                      <a:pt x="260267" y="141594"/>
                    </a:moveTo>
                    <a:lnTo>
                      <a:pt x="287909" y="302504"/>
                    </a:lnTo>
                    <a:lnTo>
                      <a:pt x="143484" y="226423"/>
                    </a:lnTo>
                    <a:lnTo>
                      <a:pt x="-942" y="302504"/>
                    </a:lnTo>
                    <a:lnTo>
                      <a:pt x="7299" y="254826"/>
                    </a:lnTo>
                    <a:cubicBezTo>
                      <a:pt x="66262" y="162642"/>
                      <a:pt x="135622" y="77559"/>
                      <a:pt x="213985" y="1225"/>
                    </a:cubicBezTo>
                    <a:lnTo>
                      <a:pt x="215760" y="4776"/>
                    </a:lnTo>
                    <a:lnTo>
                      <a:pt x="377304" y="28234"/>
                    </a:lnTo>
                    <a:close/>
                  </a:path>
                </a:pathLst>
              </a:custGeom>
              <a:solidFill>
                <a:srgbClr val="FCFCFC"/>
              </a:solidFill>
              <a:ln w="12673" cap="flat">
                <a:noFill/>
                <a:prstDash val="solid"/>
                <a:miter/>
              </a:ln>
            </p:spPr>
            <p:txBody>
              <a:bodyPr rtlCol="0" anchor="ctr"/>
              <a:lstStyle/>
              <a:p>
                <a:endParaRPr lang="zh-CN" altLang="en-US">
                  <a:latin typeface="Times New Roman" panose="02020603050405020304" pitchFamily="18" charset="0"/>
                  <a:cs typeface="Times New Roman" panose="02020603050405020304" pitchFamily="18" charset="0"/>
                </a:endParaRPr>
              </a:p>
            </p:txBody>
          </p:sp>
        </p:grpSp>
      </p:grpSp>
      <p:sp>
        <p:nvSpPr>
          <p:cNvPr id="120" name="Title 119"/>
          <p:cNvSpPr>
            <a:spLocks noGrp="1"/>
          </p:cNvSpPr>
          <p:nvPr>
            <p:ph type="title"/>
          </p:nvPr>
        </p:nvSpPr>
        <p:spPr>
          <a:xfrm>
            <a:off x="539750" y="357505"/>
            <a:ext cx="10858500" cy="671195"/>
          </a:xfrm>
        </p:spPr>
        <p:txBody>
          <a:bodyPr wrap="square">
            <a:normAutofit/>
          </a:bodyPr>
          <a:lstStyle/>
          <a:p>
            <a:pPr>
              <a:buSzPct val="25000"/>
            </a:pPr>
            <a:r>
              <a:rPr lang="en-US" altLang="zh-CN" sz="3000" b="0" dirty="0">
                <a:solidFill>
                  <a:schemeClr val="tx1"/>
                </a:solidFill>
                <a:uFillTx/>
                <a:ea typeface="等线 Light" panose="02010600030101010101" charset="-122"/>
                <a:cs typeface="Times New Roman" panose="02020603050405020304" pitchFamily="18" charset="0"/>
              </a:rPr>
              <a:t>R-MAT Material with </a:t>
            </a:r>
            <a:r>
              <a:rPr kumimoji="1" lang="en-US" altLang="zh-CN" sz="3000" b="0" dirty="0">
                <a:solidFill>
                  <a:schemeClr val="tx1"/>
                </a:solidFill>
                <a:uFillTx/>
                <a:cs typeface="Times New Roman" panose="02020603050405020304" pitchFamily="18" charset="0"/>
              </a:rPr>
              <a:t>Outsole &amp; Midsole &amp; </a:t>
            </a:r>
            <a:r>
              <a:rPr kumimoji="1" lang="en-US" altLang="zh-CN" sz="3000" b="0" dirty="0" err="1">
                <a:solidFill>
                  <a:schemeClr val="tx1"/>
                </a:solidFill>
                <a:uFillTx/>
                <a:cs typeface="Times New Roman" panose="02020603050405020304" pitchFamily="18" charset="0"/>
              </a:rPr>
              <a:t>Sockliner</a:t>
            </a:r>
          </a:p>
        </p:txBody>
      </p:sp>
      <p:pic>
        <p:nvPicPr>
          <p:cNvPr id="26" name="图片 25"/>
          <p:cNvPicPr>
            <a:picLocks noChangeAspect="1"/>
          </p:cNvPicPr>
          <p:nvPr/>
        </p:nvPicPr>
        <p:blipFill>
          <a:blip r:embed="rId3"/>
          <a:stretch>
            <a:fillRect/>
          </a:stretch>
        </p:blipFill>
        <p:spPr>
          <a:xfrm>
            <a:off x="3670300" y="2275419"/>
            <a:ext cx="4664075" cy="3337560"/>
          </a:xfrm>
          <a:prstGeom prst="rect">
            <a:avLst/>
          </a:prstGeom>
        </p:spPr>
      </p:pic>
      <p:sp>
        <p:nvSpPr>
          <p:cNvPr id="2" name="文本占位符 1"/>
          <p:cNvSpPr>
            <a:spLocks noGrp="1"/>
          </p:cNvSpPr>
          <p:nvPr>
            <p:ph type="body" sz="quarter" idx="11"/>
          </p:nvPr>
        </p:nvSpPr>
        <p:spPr>
          <a:xfrm>
            <a:off x="10455910" y="6105525"/>
            <a:ext cx="1062990" cy="171450"/>
          </a:xfrm>
        </p:spPr>
        <p:txBody>
          <a:bodyPr>
            <a:noAutofit/>
          </a:bodyPr>
          <a:lstStyle/>
          <a:p>
            <a:pPr marL="0" indent="0" algn="r">
              <a:buNone/>
            </a:pPr>
            <a:r>
              <a:rPr lang="en-US" altLang="zh-CN" sz="1000" dirty="0">
                <a:ea typeface="宋体" panose="02010600030101010101" pitchFamily="2" charset="-122"/>
                <a:cs typeface="Times New Roman" panose="02020603050405020304" pitchFamily="18" charset="0"/>
                <a:sym typeface="+mn-lt"/>
              </a:rPr>
              <a:t>R-MAT</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
        <p:nvSpPr>
          <p:cNvPr id="5" name="TextBox 15"/>
          <p:cNvSpPr txBox="1"/>
          <p:nvPr/>
        </p:nvSpPr>
        <p:spPr>
          <a:xfrm>
            <a:off x="8634095" y="830159"/>
            <a:ext cx="1300480" cy="1445260"/>
          </a:xfrm>
          <a:prstGeom prst="rect">
            <a:avLst/>
          </a:prstGeom>
          <a:noFill/>
        </p:spPr>
        <p:txBody>
          <a:bodyPr wrap="none" lIns="91440" tIns="45720" rIns="91440" bIns="45720" rtlCol="0" anchor="ctr" anchorCtr="0">
            <a:spAutoFit/>
          </a:bodyPr>
          <a:lstStyle/>
          <a:p>
            <a:r>
              <a:rPr kumimoji="1" lang="en-US" altLang="zh-CN" sz="8800" dirty="0">
                <a:solidFill>
                  <a:schemeClr val="tx1">
                    <a:lumMod val="50000"/>
                    <a:lumOff val="50000"/>
                    <a:alpha val="20000"/>
                  </a:schemeClr>
                </a:solidFill>
                <a:latin typeface="Times New Roman" panose="02020603050405020304" pitchFamily="18" charset="0"/>
                <a:cs typeface="Times New Roman" panose="02020603050405020304" pitchFamily="18" charset="0"/>
              </a:rPr>
              <a:t>03</a:t>
            </a:r>
          </a:p>
        </p:txBody>
      </p:sp>
      <p:cxnSp>
        <p:nvCxnSpPr>
          <p:cNvPr id="6" name="Straight Arrow Connector 14"/>
          <p:cNvCxnSpPr/>
          <p:nvPr/>
        </p:nvCxnSpPr>
        <p:spPr>
          <a:xfrm flipV="1">
            <a:off x="8634095" y="2083202"/>
            <a:ext cx="2626360" cy="4445"/>
          </a:xfrm>
          <a:prstGeom prst="straightConnector1">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7" name="Rectangle 12"/>
          <p:cNvSpPr/>
          <p:nvPr/>
        </p:nvSpPr>
        <p:spPr>
          <a:xfrm>
            <a:off x="8634095" y="2133284"/>
            <a:ext cx="248107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Autofit/>
          </a:bodyPr>
          <a:lstStyle/>
          <a:p>
            <a:r>
              <a:rPr kumimoji="1" lang="en-US" altLang="zh-CN" sz="2000" b="1" dirty="0">
                <a:solidFill>
                  <a:srgbClr val="002060"/>
                </a:solidFill>
                <a:latin typeface="Times New Roman" panose="02020603050405020304" pitchFamily="18" charset="0"/>
                <a:ea typeface="等线" panose="02010600030101010101" charset="-122"/>
                <a:cs typeface="Times New Roman" panose="02020603050405020304" pitchFamily="18" charset="0"/>
              </a:rPr>
              <a:t>Cush Comfort</a:t>
            </a:r>
          </a:p>
        </p:txBody>
      </p:sp>
      <p:sp>
        <p:nvSpPr>
          <p:cNvPr id="8" name="Rectangle 13"/>
          <p:cNvSpPr/>
          <p:nvPr/>
        </p:nvSpPr>
        <p:spPr>
          <a:xfrm>
            <a:off x="8753475" y="2517989"/>
            <a:ext cx="3167380" cy="753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marL="228600" indent="-228600">
              <a:lnSpc>
                <a:spcPct val="130000"/>
              </a:lnSpc>
              <a:buAutoNum type="arabicPeriod"/>
            </a:pPr>
            <a:r>
              <a:rPr lang="en-US" altLang="zh-CN" sz="1400" dirty="0">
                <a:solidFill>
                  <a:srgbClr val="595959"/>
                </a:solidFill>
                <a:latin typeface="Times New Roman" panose="02020603050405020304" pitchFamily="18" charset="0"/>
                <a:ea typeface="微软雅黑 Light" panose="020B0502040204020203" pitchFamily="34" charset="-122"/>
                <a:cs typeface="Times New Roman" panose="02020603050405020304" pitchFamily="18" charset="0"/>
                <a:sym typeface="+mn-ea"/>
              </a:rPr>
              <a:t>R-MAT SOCKLINER – CM 25C</a:t>
            </a:r>
            <a:endParaRPr lang="zh-CN" altLang="en-US" sz="1400" dirty="0">
              <a:solidFill>
                <a:srgbClr val="595959"/>
              </a:solidFill>
              <a:latin typeface="Times New Roman" panose="02020603050405020304" pitchFamily="18" charset="0"/>
              <a:ea typeface="冬青黑体简体中文 W3" pitchFamily="34" charset="-122"/>
              <a:cs typeface="Times New Roman" panose="02020603050405020304" pitchFamily="18" charset="0"/>
            </a:endParaRPr>
          </a:p>
          <a:p>
            <a:pPr marL="228600" indent="-228600">
              <a:lnSpc>
                <a:spcPct val="130000"/>
              </a:lnSpc>
              <a:buFontTx/>
              <a:buAutoNum type="arabicPeriod"/>
            </a:pPr>
            <a:r>
              <a:rPr lang="en-US" altLang="zh-CN" sz="1400" dirty="0">
                <a:solidFill>
                  <a:srgbClr val="595959"/>
                </a:solidFill>
                <a:latin typeface="Times New Roman" panose="02020603050405020304" pitchFamily="18" charset="0"/>
                <a:ea typeface="微软雅黑 Light" panose="020B0502040204020203" pitchFamily="34" charset="-122"/>
                <a:cs typeface="Times New Roman" panose="02020603050405020304" pitchFamily="18" charset="0"/>
                <a:sym typeface="+mn-ea"/>
              </a:rPr>
              <a:t>R-MAT – CM 30C FR</a:t>
            </a:r>
          </a:p>
          <a:p>
            <a:pPr marL="228600" indent="-228600">
              <a:lnSpc>
                <a:spcPct val="130000"/>
              </a:lnSpc>
              <a:buFontTx/>
              <a:buAutoNum type="arabicPeriod"/>
            </a:pPr>
            <a:r>
              <a:rPr lang="en-US" altLang="zh-CN" sz="1400" dirty="0">
                <a:solidFill>
                  <a:srgbClr val="595959"/>
                </a:solidFill>
                <a:latin typeface="Times New Roman" panose="02020603050405020304" pitchFamily="18" charset="0"/>
                <a:ea typeface="微软雅黑 Light" panose="020B0502040204020203" pitchFamily="34" charset="-122"/>
                <a:cs typeface="Times New Roman" panose="02020603050405020304" pitchFamily="18" charset="0"/>
                <a:sym typeface="+mn-ea"/>
              </a:rPr>
              <a:t>R-MAT SOCKLINER–CM 35C</a:t>
            </a:r>
            <a:endParaRPr lang="zh-CN" altLang="en-US" sz="1400" dirty="0">
              <a:solidFill>
                <a:srgbClr val="595959"/>
              </a:solidFill>
              <a:latin typeface="Times New Roman" panose="02020603050405020304" pitchFamily="18" charset="0"/>
              <a:ea typeface="冬青黑体简体中文 W3" pitchFamily="34" charset="-122"/>
              <a:cs typeface="Times New Roman" panose="02020603050405020304" pitchFamily="18" charset="0"/>
            </a:endParaRPr>
          </a:p>
          <a:p>
            <a:pPr marL="228600" indent="-228600">
              <a:lnSpc>
                <a:spcPct val="130000"/>
              </a:lnSpc>
              <a:buFontTx/>
              <a:buAutoNum type="arabicPeriod"/>
            </a:pPr>
            <a:r>
              <a:rPr lang="en-US" altLang="zh-CN" sz="1400" dirty="0">
                <a:solidFill>
                  <a:srgbClr val="595959"/>
                </a:solidFill>
                <a:latin typeface="Times New Roman" panose="02020603050405020304" pitchFamily="18" charset="0"/>
                <a:ea typeface="微软雅黑 Light" panose="020B0502040204020203" pitchFamily="34" charset="-122"/>
                <a:cs typeface="Times New Roman" panose="02020603050405020304" pitchFamily="18" charset="0"/>
                <a:sym typeface="+mn-ea"/>
              </a:rPr>
              <a:t>R-MAT – DC 35C</a:t>
            </a:r>
            <a:endParaRPr kumimoji="1" lang="en-US" altLang="zh-CN" sz="14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a:p>
            <a:pPr marL="228600" indent="-228600">
              <a:lnSpc>
                <a:spcPct val="130000"/>
              </a:lnSpc>
              <a:buFontTx/>
              <a:buAutoNum type="arabicPeriod"/>
            </a:pPr>
            <a:endPar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a:p>
            <a:pPr marL="228600" indent="-228600">
              <a:lnSpc>
                <a:spcPct val="130000"/>
              </a:lnSpc>
              <a:buAutoNum type="arabicPeriod"/>
            </a:pPr>
            <a:endPar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p:txBody>
      </p:sp>
      <p:sp>
        <p:nvSpPr>
          <p:cNvPr id="9" name="Rectangle 13"/>
          <p:cNvSpPr/>
          <p:nvPr/>
        </p:nvSpPr>
        <p:spPr>
          <a:xfrm>
            <a:off x="708660" y="5351994"/>
            <a:ext cx="3167380" cy="753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marL="228600" indent="-228600">
              <a:lnSpc>
                <a:spcPct val="130000"/>
              </a:lnSpc>
              <a:buAutoNum type="arabicPeriod"/>
            </a:pPr>
            <a:r>
              <a:rPr lang="en-US" altLang="zh-CN" sz="1200" dirty="0">
                <a:solidFill>
                  <a:srgbClr val="595959"/>
                </a:solidFill>
                <a:latin typeface="Times New Roman" panose="02020603050405020304" pitchFamily="18" charset="0"/>
                <a:ea typeface="微软雅黑 Light" panose="020B0502040204020203" pitchFamily="34" charset="-122"/>
                <a:cs typeface="Times New Roman" panose="02020603050405020304" pitchFamily="18" charset="0"/>
                <a:sym typeface="+mn-ea"/>
              </a:rPr>
              <a:t>R-MAT-IM  150  45C</a:t>
            </a:r>
            <a:endParaRPr lang="zh-CN" altLang="en-US" sz="1200" dirty="0">
              <a:solidFill>
                <a:srgbClr val="595959"/>
              </a:solidFill>
              <a:latin typeface="Times New Roman" panose="02020603050405020304" pitchFamily="18" charset="0"/>
              <a:ea typeface="冬青黑体简体中文 W3" pitchFamily="34" charset="-122"/>
              <a:cs typeface="Times New Roman" panose="02020603050405020304" pitchFamily="18" charset="0"/>
            </a:endParaRPr>
          </a:p>
          <a:p>
            <a:pPr marL="228600" indent="-228600">
              <a:lnSpc>
                <a:spcPct val="130000"/>
              </a:lnSpc>
              <a:buAutoNum type="arabicPeriod"/>
            </a:pPr>
            <a:r>
              <a:rPr lang="en-US" altLang="zh-CN" sz="1200" dirty="0">
                <a:solidFill>
                  <a:srgbClr val="595959"/>
                </a:solidFill>
                <a:latin typeface="Times New Roman" panose="02020603050405020304" pitchFamily="18" charset="0"/>
                <a:ea typeface="微软雅黑 Light" panose="020B0502040204020203" pitchFamily="34" charset="-122"/>
                <a:cs typeface="Times New Roman" panose="02020603050405020304" pitchFamily="18" charset="0"/>
                <a:sym typeface="+mn-ea"/>
              </a:rPr>
              <a:t>R-MAT-IM 130 65C </a:t>
            </a:r>
          </a:p>
          <a:p>
            <a:pPr marL="228600" indent="-228600">
              <a:lnSpc>
                <a:spcPct val="130000"/>
              </a:lnSpc>
              <a:buAutoNum type="arabicPeriod"/>
            </a:pPr>
            <a:r>
              <a:rPr lang="en-US" altLang="zh-CN" sz="1200" dirty="0">
                <a:solidFill>
                  <a:srgbClr val="595959"/>
                </a:solidFill>
                <a:latin typeface="Times New Roman" panose="02020603050405020304" pitchFamily="18" charset="0"/>
                <a:ea typeface="微软雅黑 Light" panose="020B0502040204020203" pitchFamily="34" charset="-122"/>
                <a:cs typeface="Times New Roman" panose="02020603050405020304" pitchFamily="18" charset="0"/>
                <a:sym typeface="+mn-ea"/>
              </a:rPr>
              <a:t>R-MAT-IM 120 70C </a:t>
            </a:r>
            <a:endPar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a:p>
            <a:pPr marL="228600" indent="-228600">
              <a:lnSpc>
                <a:spcPct val="130000"/>
              </a:lnSpc>
              <a:buFontTx/>
              <a:buAutoNum type="arabicPeriod"/>
            </a:pPr>
            <a:r>
              <a:rPr lang="en-US" altLang="zh-CN" sz="1200" dirty="0">
                <a:solidFill>
                  <a:srgbClr val="595959"/>
                </a:solidFill>
                <a:latin typeface="Times New Roman" panose="02020603050405020304" pitchFamily="18" charset="0"/>
                <a:ea typeface="微软雅黑 Light" panose="020B0502040204020203" pitchFamily="34" charset="-122"/>
                <a:cs typeface="Times New Roman" panose="02020603050405020304" pitchFamily="18" charset="0"/>
                <a:sym typeface="+mn-ea"/>
              </a:rPr>
              <a:t>R-MAT-IM 150 35C&amp; 50C</a:t>
            </a:r>
            <a:endParaRPr lang="en-US" altLang="zh-CN" sz="1200" dirty="0">
              <a:solidFill>
                <a:srgbClr val="595959"/>
              </a:solidFill>
              <a:latin typeface="Times New Roman" panose="02020603050405020304" pitchFamily="18" charset="0"/>
              <a:ea typeface="微软雅黑 Light" panose="020B0502040204020203" pitchFamily="34" charset="-122"/>
              <a:cs typeface="Times New Roman" panose="02020603050405020304" pitchFamily="18" charset="0"/>
            </a:endParaRPr>
          </a:p>
          <a:p>
            <a:pPr marL="228600" indent="-228600">
              <a:lnSpc>
                <a:spcPct val="130000"/>
              </a:lnSpc>
              <a:buFontTx/>
              <a:buAutoNum type="arabicPeriod"/>
            </a:pPr>
            <a:r>
              <a:rPr lang="en-US" altLang="zh-CN" sz="1200" dirty="0">
                <a:solidFill>
                  <a:srgbClr val="595959"/>
                </a:solidFill>
                <a:latin typeface="Times New Roman" panose="02020603050405020304" pitchFamily="18" charset="0"/>
                <a:ea typeface="微软雅黑 Light" panose="020B0502040204020203" pitchFamily="34" charset="-122"/>
                <a:cs typeface="Times New Roman" panose="02020603050405020304" pitchFamily="18" charset="0"/>
                <a:sym typeface="+mn-ea"/>
              </a:rPr>
              <a:t>R-MAT-IM 145 52C&amp;58C</a:t>
            </a:r>
            <a:endParaRPr lang="zh-CN" altLang="en-US" sz="1200" dirty="0">
              <a:solidFill>
                <a:srgbClr val="595959"/>
              </a:solidFill>
              <a:latin typeface="Times New Roman" panose="02020603050405020304" pitchFamily="18" charset="0"/>
              <a:ea typeface="冬青黑体简体中文 W3" pitchFamily="34" charset="-122"/>
              <a:cs typeface="Times New Roman" panose="02020603050405020304" pitchFamily="18" charset="0"/>
            </a:endParaRPr>
          </a:p>
          <a:p>
            <a:pPr marL="228600" indent="-228600">
              <a:lnSpc>
                <a:spcPct val="130000"/>
              </a:lnSpc>
              <a:buFontTx/>
              <a:buAutoNum type="arabicPeriod"/>
            </a:pPr>
            <a:endParaRPr kumimoji="1" lang="en-US" altLang="zh-CN" sz="14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a:p>
            <a:pPr marL="228600" indent="-228600">
              <a:lnSpc>
                <a:spcPct val="130000"/>
              </a:lnSpc>
              <a:buFontTx/>
              <a:buAutoNum type="arabicPeriod"/>
            </a:pPr>
            <a:endPar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a:p>
            <a:pPr marL="228600" indent="-228600">
              <a:lnSpc>
                <a:spcPct val="130000"/>
              </a:lnSpc>
              <a:buAutoNum type="arabicPeriod"/>
            </a:pPr>
            <a:endPar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p:txBody>
      </p:sp>
      <p:sp>
        <p:nvSpPr>
          <p:cNvPr id="10" name="TextBox 15"/>
          <p:cNvSpPr txBox="1"/>
          <p:nvPr/>
        </p:nvSpPr>
        <p:spPr>
          <a:xfrm>
            <a:off x="8753475" y="3702899"/>
            <a:ext cx="1300480" cy="1445260"/>
          </a:xfrm>
          <a:prstGeom prst="rect">
            <a:avLst/>
          </a:prstGeom>
          <a:noFill/>
        </p:spPr>
        <p:txBody>
          <a:bodyPr wrap="none" lIns="91440" tIns="45720" rIns="91440" bIns="45720" rtlCol="0" anchor="ctr" anchorCtr="0">
            <a:spAutoFit/>
          </a:bodyPr>
          <a:lstStyle/>
          <a:p>
            <a:r>
              <a:rPr kumimoji="1" lang="en-US" altLang="zh-CN" sz="8800" dirty="0">
                <a:solidFill>
                  <a:schemeClr val="tx1">
                    <a:lumMod val="50000"/>
                    <a:lumOff val="50000"/>
                    <a:alpha val="20000"/>
                  </a:schemeClr>
                </a:solidFill>
                <a:latin typeface="Times New Roman" panose="02020603050405020304" pitchFamily="18" charset="0"/>
                <a:cs typeface="Times New Roman" panose="02020603050405020304" pitchFamily="18" charset="0"/>
              </a:rPr>
              <a:t>04</a:t>
            </a:r>
          </a:p>
        </p:txBody>
      </p:sp>
      <p:cxnSp>
        <p:nvCxnSpPr>
          <p:cNvPr id="11" name="Straight Arrow Connector 14"/>
          <p:cNvCxnSpPr/>
          <p:nvPr/>
        </p:nvCxnSpPr>
        <p:spPr>
          <a:xfrm flipV="1">
            <a:off x="8892540" y="4924827"/>
            <a:ext cx="2626360" cy="4445"/>
          </a:xfrm>
          <a:prstGeom prst="straightConnector1">
            <a:avLst/>
          </a:prstGeom>
          <a:ln w="25400">
            <a:solidFill>
              <a:schemeClr val="accent1"/>
            </a:solidFill>
            <a:tailEnd type="none"/>
          </a:ln>
        </p:spPr>
        <p:style>
          <a:lnRef idx="1">
            <a:schemeClr val="accent1"/>
          </a:lnRef>
          <a:fillRef idx="0">
            <a:schemeClr val="accent1"/>
          </a:fillRef>
          <a:effectRef idx="0">
            <a:schemeClr val="accent1"/>
          </a:effectRef>
          <a:fontRef idx="minor">
            <a:schemeClr val="tx1"/>
          </a:fontRef>
        </p:style>
      </p:cxnSp>
      <p:sp>
        <p:nvSpPr>
          <p:cNvPr id="24" name="Rectangle 13"/>
          <p:cNvSpPr/>
          <p:nvPr/>
        </p:nvSpPr>
        <p:spPr>
          <a:xfrm>
            <a:off x="8753475" y="5351994"/>
            <a:ext cx="3167380" cy="7537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noAutofit/>
          </a:bodyPr>
          <a:lstStyle/>
          <a:p>
            <a:pPr marL="228600" indent="-228600">
              <a:lnSpc>
                <a:spcPct val="130000"/>
              </a:lnSpc>
              <a:buFontTx/>
              <a:buAutoNum type="arabicPeriod"/>
            </a:pPr>
            <a:r>
              <a:rPr lang="en-US" altLang="zh-CN" sz="1200" noProof="0" dirty="0">
                <a:ln>
                  <a:noFill/>
                </a:ln>
                <a:solidFill>
                  <a:srgbClr val="595959"/>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sym typeface="+mn-ea"/>
              </a:rPr>
              <a:t>CM 45+/-3C R-MAT HRL( Version 2.0 in 2023 with 62% Bio-based)</a:t>
            </a:r>
            <a:endParaRPr kumimoji="0" lang="en-US" altLang="zh-CN" sz="1200" i="0" u="none" strike="noStrike" kern="1200" cap="none" spc="0" normalizeH="0" baseline="0" noProof="0" dirty="0">
              <a:ln>
                <a:noFill/>
              </a:ln>
              <a:solidFill>
                <a:srgbClr val="595959"/>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endParaRPr>
          </a:p>
          <a:p>
            <a:pPr marL="228600" indent="-228600">
              <a:lnSpc>
                <a:spcPct val="130000"/>
              </a:lnSpc>
              <a:buFontTx/>
              <a:buAutoNum type="arabicPeriod"/>
            </a:pPr>
            <a:r>
              <a:rPr lang="en-US" altLang="zh-CN" sz="1200" noProof="0" dirty="0">
                <a:ln>
                  <a:noFill/>
                </a:ln>
                <a:solidFill>
                  <a:srgbClr val="595959"/>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sym typeface="+mn-ea"/>
              </a:rPr>
              <a:t>CM 62+/-3C Regular R-MAT &amp; Bio-based R-MAT Comparison</a:t>
            </a:r>
            <a:endParaRPr kumimoji="0" lang="en-US" altLang="zh-CN" sz="1200" i="0" u="none" strike="noStrike" kern="1200" cap="none" spc="0" normalizeH="0" baseline="0" noProof="1">
              <a:ln>
                <a:noFill/>
              </a:ln>
              <a:solidFill>
                <a:srgbClr val="FFFFFF"/>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endParaRPr>
          </a:p>
          <a:p>
            <a:pPr marL="228600" indent="-228600">
              <a:lnSpc>
                <a:spcPct val="130000"/>
              </a:lnSpc>
              <a:buFontTx/>
              <a:buAutoNum type="arabicPeriod"/>
            </a:pPr>
            <a:endPar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a:p>
            <a:pPr marL="228600" indent="-228600">
              <a:lnSpc>
                <a:spcPct val="130000"/>
              </a:lnSpc>
              <a:buAutoNum type="arabicPeriod"/>
            </a:pPr>
            <a:endParaRPr kumimoji="1" lang="en-US" altLang="zh-CN" sz="1200"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endParaRPr>
          </a:p>
        </p:txBody>
      </p:sp>
      <p:sp>
        <p:nvSpPr>
          <p:cNvPr id="25" name="Rectangle 17"/>
          <p:cNvSpPr/>
          <p:nvPr/>
        </p:nvSpPr>
        <p:spPr>
          <a:xfrm>
            <a:off x="8753475" y="5007554"/>
            <a:ext cx="248107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b" anchorCtr="0">
            <a:noAutofit/>
          </a:bodyPr>
          <a:lstStyle/>
          <a:p>
            <a:r>
              <a:rPr kumimoji="1" lang="en-US" altLang="zh-CN" sz="2000" b="1" dirty="0">
                <a:solidFill>
                  <a:srgbClr val="00B050"/>
                </a:solidFill>
                <a:latin typeface="Times New Roman" panose="02020603050405020304" pitchFamily="18" charset="0"/>
                <a:ea typeface="等线" panose="02010600030101010101" charset="-122"/>
                <a:cs typeface="Times New Roman" panose="02020603050405020304" pitchFamily="18" charset="0"/>
              </a:rPr>
              <a:t>BioBase</a:t>
            </a: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316764" y="2879558"/>
          <a:ext cx="11402662" cy="3805887"/>
        </p:xfrm>
        <a:graphic>
          <a:graphicData uri="http://schemas.openxmlformats.org/drawingml/2006/table">
            <a:tbl>
              <a:tblPr firstRow="1" bandRow="1">
                <a:tableStyleId>{5C22544A-7EE6-4342-B048-85BDC9FD1C3A}</a:tableStyleId>
              </a:tblPr>
              <a:tblGrid>
                <a:gridCol w="3461942">
                  <a:extLst>
                    <a:ext uri="{9D8B030D-6E8A-4147-A177-3AD203B41FA5}">
                      <a16:colId xmlns:a16="http://schemas.microsoft.com/office/drawing/2014/main" val="20000"/>
                    </a:ext>
                  </a:extLst>
                </a:gridCol>
                <a:gridCol w="1873162">
                  <a:extLst>
                    <a:ext uri="{9D8B030D-6E8A-4147-A177-3AD203B41FA5}">
                      <a16:colId xmlns:a16="http://schemas.microsoft.com/office/drawing/2014/main" val="20001"/>
                    </a:ext>
                  </a:extLst>
                </a:gridCol>
                <a:gridCol w="1945057">
                  <a:extLst>
                    <a:ext uri="{9D8B030D-6E8A-4147-A177-3AD203B41FA5}">
                      <a16:colId xmlns:a16="http://schemas.microsoft.com/office/drawing/2014/main" val="20002"/>
                    </a:ext>
                  </a:extLst>
                </a:gridCol>
                <a:gridCol w="2089159">
                  <a:extLst>
                    <a:ext uri="{9D8B030D-6E8A-4147-A177-3AD203B41FA5}">
                      <a16:colId xmlns:a16="http://schemas.microsoft.com/office/drawing/2014/main" val="20003"/>
                    </a:ext>
                  </a:extLst>
                </a:gridCol>
                <a:gridCol w="2033342">
                  <a:extLst>
                    <a:ext uri="{9D8B030D-6E8A-4147-A177-3AD203B41FA5}">
                      <a16:colId xmlns:a16="http://schemas.microsoft.com/office/drawing/2014/main" val="20004"/>
                    </a:ext>
                  </a:extLst>
                </a:gridCol>
              </a:tblGrid>
              <a:tr h="618559">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l" rtl="0" fontAlgn="b"/>
                      <a:r>
                        <a:rPr lang="en-US" altLang="zh-CN"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           Test Items</a:t>
                      </a:r>
                      <a:endParaRPr lang="zh-CN" altLang="en-US"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1"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Method</a:t>
                      </a:r>
                      <a:endParaRPr lang="zh-CN" altLang="en-US" sz="1200" b="1"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1"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Unit</a:t>
                      </a:r>
                      <a:endParaRPr lang="zh-CN" altLang="en-US" sz="1200" b="1"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1"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Std.</a:t>
                      </a:r>
                      <a:endParaRPr lang="zh-CN" altLang="en-US" sz="1200" b="1"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Third Party Test Result</a:t>
                      </a:r>
                      <a:endParaRPr lang="zh-CN" altLang="en-US"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            Hardness</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GE-09</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Asker C</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45+/-3c</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47C</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Density</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GE-14</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g/cm³</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0.16+/-0.02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0.171</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Resilience</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Min.60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67</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err="1">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Comp.Set</a:t>
                      </a:r>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 (6hrs,. 45°</a:t>
                      </a:r>
                      <a:r>
                        <a:rPr lang="zh-CN" altLang="en-US"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GE-13</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Max.50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46</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Shrinkage (1hrs., 70°)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GE-16</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Max.2.0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Length: 1.6 Width: 0.9  </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            Split Tear</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ST-02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Kg/cm</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Min.2.5</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2.8</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lvl="1" indent="0" algn="l" rtl="0" fontAlgn="b">
                        <a:buFont typeface="Arial" panose="020B0604020202020204" pitchFamily="34" charset="0"/>
                        <a:buNone/>
                      </a:pPr>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Tensile Strength</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ST-03</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Kg/cm²</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Min.20.0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Length: 45.6 Width: 38.6</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lvl="1" indent="0" algn="l" rtl="0" fontAlgn="b">
                        <a:buFont typeface="Arial" panose="020B0604020202020204" pitchFamily="34" charset="0"/>
                        <a:buNone/>
                      </a:pPr>
                      <a:r>
                        <a:rPr lang="en-US" altLang="zh-CN" sz="1200"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sym typeface="+mn-ea"/>
                        </a:rPr>
                        <a:t>Breaking Elongation</a:t>
                      </a:r>
                      <a:endPar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ST-03</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Min.200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Length: 299 Width: 318</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8" name="文本框 7"/>
          <p:cNvSpPr txBox="1"/>
          <p:nvPr/>
        </p:nvSpPr>
        <p:spPr>
          <a:xfrm>
            <a:off x="180975" y="1760259"/>
            <a:ext cx="11830050" cy="1028615"/>
          </a:xfrm>
          <a:prstGeom prst="rect">
            <a:avLst/>
          </a:prstGeom>
          <a:noFill/>
        </p:spPr>
        <p:txBody>
          <a:bodyPr wrap="square">
            <a:spAutoFit/>
          </a:bodyPr>
          <a:lstStyle/>
          <a:p>
            <a:pPr algn="ctr">
              <a:lnSpc>
                <a:spcPct val="130000"/>
              </a:lnSpc>
            </a:pPr>
            <a:r>
              <a:rPr kumimoji="1" lang="en-US" altLang="zh-CN" sz="1200">
                <a:solidFill>
                  <a:schemeClr val="tx1"/>
                </a:solidFill>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rPr>
              <a:t>This is the midsole material that we have carefully improved based on the first generation. It has achieved an all-round upgrade in comprehensive physical properties. Although the rebound and density are not at the highest level among our products, it can still bring you an outstanding wearing experience. Whether it's for daily jogging or casual sports, it can provide you with just the right amount of support and comfort, allowing you to fully enjoy your sports time. Moreover, this material has an advantage in terms of price. Compared with other high-performance midsole materials of the same type, its cost will be reduced, enabling you to obtain a higher cost-performance ratio while ensuring the product quality.</a:t>
            </a:r>
            <a:endParaRPr kumimoji="1" lang="en-US" altLang="zh-CN" sz="1200" dirty="0">
              <a:solidFill>
                <a:schemeClr val="tx1"/>
              </a:solidFill>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66683" y="358132"/>
            <a:ext cx="725317" cy="601092"/>
          </a:xfrm>
          <a:prstGeom prst="rect">
            <a:avLst/>
          </a:prstGeom>
        </p:spPr>
      </p:pic>
      <p:sp>
        <p:nvSpPr>
          <p:cNvPr id="6" name="文本框 5"/>
          <p:cNvSpPr txBox="1"/>
          <p:nvPr/>
        </p:nvSpPr>
        <p:spPr>
          <a:xfrm>
            <a:off x="316764" y="1428904"/>
            <a:ext cx="11830050" cy="308418"/>
          </a:xfrm>
          <a:prstGeom prst="rect">
            <a:avLst/>
          </a:prstGeom>
          <a:noFill/>
        </p:spPr>
        <p:txBody>
          <a:bodyPr wrap="square">
            <a:spAutoFit/>
          </a:bodyPr>
          <a:lstStyle/>
          <a:p>
            <a:pPr>
              <a:lnSpc>
                <a:spcPct val="130000"/>
              </a:lnSpc>
            </a:pPr>
            <a:r>
              <a:rPr kumimoji="1" lang="en-US" altLang="zh-CN" sz="1200" dirty="0">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rPr>
              <a:t>Noted: This material has individual physical properties. If you need to test, please refer to R-MAT standards. Thanks!</a:t>
            </a:r>
            <a:endParaRPr kumimoji="1" lang="en-US" altLang="zh-CN" sz="1200" dirty="0">
              <a:solidFill>
                <a:schemeClr val="tx1"/>
              </a:solidFill>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endParaRPr>
          </a:p>
        </p:txBody>
      </p:sp>
      <p:sp>
        <p:nvSpPr>
          <p:cNvPr id="4" name="文本框 3"/>
          <p:cNvSpPr txBox="1"/>
          <p:nvPr/>
        </p:nvSpPr>
        <p:spPr>
          <a:xfrm>
            <a:off x="316764" y="489095"/>
            <a:ext cx="6448425" cy="650875"/>
          </a:xfrm>
          <a:prstGeom prst="rect">
            <a:avLst/>
          </a:prstGeom>
          <a:noFill/>
        </p:spPr>
        <p:txBody>
          <a:bodyPr wrap="square">
            <a:spAutoFit/>
          </a:bodyPr>
          <a:lstStyle/>
          <a:p>
            <a:pPr>
              <a:lnSpc>
                <a:spcPct val="130000"/>
              </a:lnSpc>
            </a:pPr>
            <a:r>
              <a:rPr kumimoji="1" lang="en-US" altLang="zh-CN" sz="2800" i="1"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CM R-MAT 1.0 CM  </a:t>
            </a:r>
            <a:r>
              <a:rPr kumimoji="1" lang="en-US" altLang="zh-CN" sz="2800" b="1" i="1"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45C 016 60 Midsole</a:t>
            </a:r>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C8DB8-E790-E58F-422D-2617B492081A}"/>
            </a:ext>
          </a:extLst>
        </p:cNvPr>
        <p:cNvGrpSpPr/>
        <p:nvPr/>
      </p:nvGrpSpPr>
      <p:grpSpPr>
        <a:xfrm>
          <a:off x="0" y="0"/>
          <a:ext cx="0" cy="0"/>
          <a:chOff x="0" y="0"/>
          <a:chExt cx="0" cy="0"/>
        </a:xfrm>
      </p:grpSpPr>
      <p:sp>
        <p:nvSpPr>
          <p:cNvPr id="120" name="Title 119">
            <a:extLst>
              <a:ext uri="{FF2B5EF4-FFF2-40B4-BE49-F238E27FC236}">
                <a16:creationId xmlns:a16="http://schemas.microsoft.com/office/drawing/2014/main" id="{8D5F81A1-7B11-6C7F-56F7-47985ED2C6EE}"/>
              </a:ext>
            </a:extLst>
          </p:cNvPr>
          <p:cNvSpPr>
            <a:spLocks noGrp="1"/>
          </p:cNvSpPr>
          <p:nvPr/>
        </p:nvSpPr>
        <p:spPr>
          <a:xfrm>
            <a:off x="539750" y="357505"/>
            <a:ext cx="10858500" cy="671195"/>
          </a:xfrm>
          <a:prstGeom prst="rect">
            <a:avLst/>
          </a:prstGeom>
        </p:spPr>
        <p:txBody>
          <a:bodyPr vert="horz" wrap="square" lIns="91440" tIns="45720" rIns="91440" bIns="45720" rtlCol="0" anchor="b">
            <a:normAutofit/>
          </a:bodyPr>
          <a:lstStyle>
            <a:lvl1pPr algn="l" defTabSz="914400" rtl="0" eaLnBrk="1" latinLnBrk="0" hangingPunct="1">
              <a:lnSpc>
                <a:spcPct val="90000"/>
              </a:lnSpc>
              <a:spcBef>
                <a:spcPct val="0"/>
              </a:spcBef>
              <a:buNone/>
              <a:defRPr sz="2400" b="1" kern="1200">
                <a:solidFill>
                  <a:schemeClr val="tx1"/>
                </a:solidFill>
                <a:latin typeface="Times New Roman" panose="02020603050405020304" pitchFamily="18" charset="0"/>
                <a:ea typeface="+mj-ea"/>
                <a:cs typeface="+mj-cs"/>
              </a:defRPr>
            </a:lvl1pPr>
          </a:lstStyle>
          <a:p>
            <a:pPr>
              <a:lnSpc>
                <a:spcPct val="130000"/>
              </a:lnSpc>
            </a:pPr>
            <a:r>
              <a:rPr kumimoji="1" lang="en-US" altLang="zh-CN" sz="3200" b="0" i="1"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CM R-MAT 2.0 </a:t>
            </a:r>
            <a:r>
              <a:rPr kumimoji="1" lang="en-US" altLang="zh-CN" sz="3200" b="0" i="1" dirty="0">
                <a:solidFill>
                  <a:schemeClr val="tx1"/>
                </a:solidFill>
                <a:latin typeface="Times New Roman" panose="02020603050405020304" pitchFamily="18" charset="0"/>
                <a:ea typeface="等线" panose="02010600030101010101" charset="-122"/>
                <a:cs typeface="Times New Roman" panose="02020603050405020304" pitchFamily="18" charset="0"/>
              </a:rPr>
              <a:t>40C 013 70 Midsole</a:t>
            </a:r>
          </a:p>
        </p:txBody>
      </p:sp>
      <p:sp>
        <p:nvSpPr>
          <p:cNvPr id="6" name="文本占位符 5">
            <a:extLst>
              <a:ext uri="{FF2B5EF4-FFF2-40B4-BE49-F238E27FC236}">
                <a16:creationId xmlns:a16="http://schemas.microsoft.com/office/drawing/2014/main" id="{2E9D895B-346A-7AEE-F1C4-051C2AFCE020}"/>
              </a:ext>
            </a:extLst>
          </p:cNvPr>
          <p:cNvSpPr>
            <a:spLocks noGrp="1"/>
          </p:cNvSpPr>
          <p:nvPr>
            <p:ph type="body" sz="quarter" idx="11"/>
          </p:nvPr>
        </p:nvSpPr>
        <p:spPr>
          <a:xfrm>
            <a:off x="10455910" y="6105525"/>
            <a:ext cx="1062990" cy="171450"/>
          </a:xfrm>
        </p:spPr>
        <p:txBody>
          <a:bodyPr>
            <a:noAutofit/>
          </a:bodyPr>
          <a:lstStyle/>
          <a:p>
            <a:pPr marL="0" indent="0" algn="r">
              <a:buNone/>
            </a:pPr>
            <a:r>
              <a:rPr lang="en-US" altLang="zh-CN" sz="1000" dirty="0">
                <a:latin typeface="Arial Rounded MT Bold" panose="020F0704030504030204" charset="0"/>
                <a:ea typeface="宋体" panose="02010600030101010101" pitchFamily="2" charset="-122"/>
                <a:cs typeface="Arial Rounded MT Bold" panose="020F0704030504030204" charset="0"/>
                <a:sym typeface="+mn-lt"/>
              </a:rPr>
              <a:t>R-MAT</a:t>
            </a:r>
          </a:p>
        </p:txBody>
      </p:sp>
      <p:sp>
        <p:nvSpPr>
          <p:cNvPr id="7" name="文本框 6">
            <a:extLst>
              <a:ext uri="{FF2B5EF4-FFF2-40B4-BE49-F238E27FC236}">
                <a16:creationId xmlns:a16="http://schemas.microsoft.com/office/drawing/2014/main" id="{86C57854-D812-531A-D875-74594ABD36AA}"/>
              </a:ext>
            </a:extLst>
          </p:cNvPr>
          <p:cNvSpPr txBox="1"/>
          <p:nvPr/>
        </p:nvSpPr>
        <p:spPr>
          <a:xfrm>
            <a:off x="393700" y="1269365"/>
            <a:ext cx="11340465" cy="755015"/>
          </a:xfrm>
          <a:prstGeom prst="rect">
            <a:avLst/>
          </a:prstGeom>
          <a:noFill/>
        </p:spPr>
        <p:txBody>
          <a:bodyPr wrap="square">
            <a:spAutoFit/>
          </a:bodyPr>
          <a:lstStyle/>
          <a:p>
            <a:pPr indent="0" algn="l" fontAlgn="auto">
              <a:lnSpc>
                <a:spcPct val="120000"/>
              </a:lnSpc>
            </a:pPr>
            <a:r>
              <a:rPr kumimoji="1" lang="en-US" altLang="zh-CN" sz="1200" dirty="0">
                <a:ea typeface="等线" panose="02010600030101010101" charset="-122"/>
                <a:cs typeface="Arial Rounded MT Bold" panose="020F0704030504030204" charset="0"/>
                <a:sym typeface="Arial" panose="020B0604020202020204" pitchFamily="34" charset="0"/>
              </a:rPr>
              <a:t>For this material, it is more suitable for running, with adjustments in hardness. The soft yet supportive hardness, combined with ultra-high rebound and ultra-light weight, is definitely the most suitable material for running. Meanwhile, R-Mat has a unusual feature which is Anti-Wrinkle.</a:t>
            </a:r>
            <a:r>
              <a:rPr kumimoji="1" lang="zh-CN" altLang="en-US" sz="1200" dirty="0">
                <a:ea typeface="等线" panose="02010600030101010101" charset="-122"/>
                <a:cs typeface="Arial Rounded MT Bold" panose="020F0704030504030204" charset="0"/>
                <a:sym typeface="Arial" panose="020B0604020202020204" pitchFamily="34" charset="0"/>
              </a:rPr>
              <a:t> </a:t>
            </a:r>
            <a:r>
              <a:rPr kumimoji="1" lang="en-US" altLang="zh-CN" sz="1200" dirty="0">
                <a:ea typeface="等线" panose="02010600030101010101" charset="-122"/>
                <a:cs typeface="Arial Rounded MT Bold" panose="020F0704030504030204" charset="0"/>
                <a:sym typeface="Arial" panose="020B0604020202020204" pitchFamily="34" charset="0"/>
              </a:rPr>
              <a:t>Also, for compression molded has the different advantages, such as  good dimensional stability, with few restrictions on appearance design.</a:t>
            </a:r>
            <a:endParaRPr kumimoji="1" lang="en-US" altLang="zh-CN" sz="1200" dirty="0">
              <a:solidFill>
                <a:schemeClr val="tx1"/>
              </a:solidFill>
              <a:ea typeface="等线" panose="02010600030101010101" charset="-122"/>
              <a:cs typeface="Arial Rounded MT Bold" panose="020F0704030504030204" charset="0"/>
              <a:sym typeface="Arial" panose="020B0604020202020204" pitchFamily="34" charset="0"/>
            </a:endParaRPr>
          </a:p>
        </p:txBody>
      </p:sp>
      <p:sp>
        <p:nvSpPr>
          <p:cNvPr id="9" name="文本框 8">
            <a:extLst>
              <a:ext uri="{FF2B5EF4-FFF2-40B4-BE49-F238E27FC236}">
                <a16:creationId xmlns:a16="http://schemas.microsoft.com/office/drawing/2014/main" id="{8744A27F-C550-3754-5487-119DD738C972}"/>
              </a:ext>
            </a:extLst>
          </p:cNvPr>
          <p:cNvSpPr txBox="1"/>
          <p:nvPr/>
        </p:nvSpPr>
        <p:spPr>
          <a:xfrm>
            <a:off x="394335" y="1003300"/>
            <a:ext cx="11003915" cy="308482"/>
          </a:xfrm>
          <a:prstGeom prst="rect">
            <a:avLst/>
          </a:prstGeom>
          <a:noFill/>
        </p:spPr>
        <p:txBody>
          <a:bodyPr wrap="square">
            <a:spAutoFit/>
          </a:bodyPr>
          <a:lstStyle/>
          <a:p>
            <a:pPr algn="l">
              <a:lnSpc>
                <a:spcPct val="130000"/>
              </a:lnSpc>
            </a:pPr>
            <a:r>
              <a:rPr kumimoji="1" lang="en-US" altLang="zh-CN" sz="1200" dirty="0">
                <a:ea typeface="等线" panose="02010600030101010101" charset="-122"/>
                <a:cs typeface="Arial Rounded MT Bold" panose="020F0704030504030204" charset="0"/>
                <a:sym typeface="Arial" panose="020B0604020202020204" pitchFamily="34" charset="0"/>
              </a:rPr>
              <a:t>Noted: This material has individual physical properties. If you need to test, please refer to R-MAT standards. Thanks!</a:t>
            </a:r>
            <a:endParaRPr kumimoji="1" lang="en-US" altLang="zh-CN" sz="1200" dirty="0">
              <a:solidFill>
                <a:schemeClr val="tx1"/>
              </a:solidFill>
              <a:ea typeface="等线" panose="02010600030101010101" charset="-122"/>
              <a:cs typeface="Arial Rounded MT Bold" panose="020F0704030504030204" charset="0"/>
              <a:sym typeface="Arial" panose="020B0604020202020204" pitchFamily="34" charset="0"/>
            </a:endParaRPr>
          </a:p>
        </p:txBody>
      </p:sp>
      <p:graphicFrame>
        <p:nvGraphicFramePr>
          <p:cNvPr id="11" name="表格 10">
            <a:extLst>
              <a:ext uri="{FF2B5EF4-FFF2-40B4-BE49-F238E27FC236}">
                <a16:creationId xmlns:a16="http://schemas.microsoft.com/office/drawing/2014/main" id="{FD9EFE2D-2E1F-FFF6-8604-625099503D2C}"/>
              </a:ext>
            </a:extLst>
          </p:cNvPr>
          <p:cNvGraphicFramePr>
            <a:graphicFrameLocks noGrp="1"/>
          </p:cNvGraphicFramePr>
          <p:nvPr>
            <p:custDataLst>
              <p:tags r:id="rId2"/>
            </p:custDataLst>
            <p:extLst>
              <p:ext uri="{D42A27DB-BD31-4B8C-83A1-F6EECF244321}">
                <p14:modId xmlns:p14="http://schemas.microsoft.com/office/powerpoint/2010/main" val="2546490162"/>
              </p:ext>
            </p:extLst>
          </p:nvPr>
        </p:nvGraphicFramePr>
        <p:xfrm>
          <a:off x="403225" y="2125345"/>
          <a:ext cx="11330305" cy="3886835"/>
        </p:xfrm>
        <a:graphic>
          <a:graphicData uri="http://schemas.openxmlformats.org/drawingml/2006/table">
            <a:tbl>
              <a:tblPr firstRow="1" bandRow="1">
                <a:tableStyleId>{5C22544A-7EE6-4342-B048-85BDC9FD1C3A}</a:tableStyleId>
              </a:tblPr>
              <a:tblGrid>
                <a:gridCol w="2583815">
                  <a:extLst>
                    <a:ext uri="{9D8B030D-6E8A-4147-A177-3AD203B41FA5}">
                      <a16:colId xmlns:a16="http://schemas.microsoft.com/office/drawing/2014/main" val="20000"/>
                    </a:ext>
                  </a:extLst>
                </a:gridCol>
                <a:gridCol w="2180590">
                  <a:extLst>
                    <a:ext uri="{9D8B030D-6E8A-4147-A177-3AD203B41FA5}">
                      <a16:colId xmlns:a16="http://schemas.microsoft.com/office/drawing/2014/main" val="20001"/>
                    </a:ext>
                  </a:extLst>
                </a:gridCol>
                <a:gridCol w="2192655">
                  <a:extLst>
                    <a:ext uri="{9D8B030D-6E8A-4147-A177-3AD203B41FA5}">
                      <a16:colId xmlns:a16="http://schemas.microsoft.com/office/drawing/2014/main" val="20002"/>
                    </a:ext>
                  </a:extLst>
                </a:gridCol>
                <a:gridCol w="2090420">
                  <a:extLst>
                    <a:ext uri="{9D8B030D-6E8A-4147-A177-3AD203B41FA5}">
                      <a16:colId xmlns:a16="http://schemas.microsoft.com/office/drawing/2014/main" val="20003"/>
                    </a:ext>
                  </a:extLst>
                </a:gridCol>
                <a:gridCol w="2282825">
                  <a:extLst>
                    <a:ext uri="{9D8B030D-6E8A-4147-A177-3AD203B41FA5}">
                      <a16:colId xmlns:a16="http://schemas.microsoft.com/office/drawing/2014/main" val="20004"/>
                    </a:ext>
                  </a:extLst>
                </a:gridCol>
              </a:tblGrid>
              <a:tr h="503555">
                <a:tc>
                  <a:txBody>
                    <a:bodyPr/>
                    <a:lstStyle/>
                    <a:p>
                      <a:pPr algn="l" rtl="0" fontAlgn="b"/>
                      <a:r>
                        <a:rPr lang="en-US" altLang="zh-CN" sz="1200" b="0" i="0" u="none" strike="noStrike" noProof="0" dirty="0">
                          <a:solidFill>
                            <a:schemeClr val="bg1"/>
                          </a:solidFill>
                          <a:effectLst/>
                          <a:latin typeface="+mn-lt"/>
                          <a:ea typeface="Microsoft YaHei UI" panose="020B0503020204020204" pitchFamily="34" charset="-122"/>
                          <a:cs typeface="Arial Rounded MT Bold" panose="020F0704030504030204" charset="0"/>
                        </a:rPr>
                        <a:t>           Test Items</a:t>
                      </a: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rtl="0" fontAlgn="b"/>
                      <a:r>
                        <a:rPr lang="en-US" altLang="zh-CN" sz="1200" b="1" u="none" strike="noStrike" noProof="0" dirty="0">
                          <a:solidFill>
                            <a:schemeClr val="bg1"/>
                          </a:solidFill>
                          <a:effectLst/>
                          <a:latin typeface="+mn-lt"/>
                          <a:ea typeface="Microsoft YaHei UI" panose="020B0503020204020204" pitchFamily="34" charset="-122"/>
                          <a:cs typeface="Arial Rounded MT Bold" panose="020F0704030504030204" charset="0"/>
                        </a:rPr>
                        <a:t>Method</a:t>
                      </a:r>
                      <a:endParaRPr lang="en-US" altLang="zh-CN" sz="1200" b="1" i="0" u="none" strike="noStrike" noProof="0" dirty="0">
                        <a:solidFill>
                          <a:schemeClr val="bg1"/>
                        </a:solidFill>
                        <a:effectLst/>
                        <a:latin typeface="+mn-lt"/>
                        <a:ea typeface="Microsoft YaHei UI" panose="020B0503020204020204" pitchFamily="34" charset="-122"/>
                        <a:cs typeface="Arial Rounded MT Bold" panose="020F0704030504030204"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rtl="0" fontAlgn="b"/>
                      <a:r>
                        <a:rPr lang="en-US" altLang="zh-CN" sz="1200" b="1" u="none" strike="noStrike" noProof="0" dirty="0">
                          <a:solidFill>
                            <a:schemeClr val="bg1"/>
                          </a:solidFill>
                          <a:effectLst/>
                          <a:latin typeface="+mn-lt"/>
                          <a:ea typeface="Microsoft YaHei UI" panose="020B0503020204020204" pitchFamily="34" charset="-122"/>
                          <a:cs typeface="Arial Rounded MT Bold" panose="020F0704030504030204" charset="0"/>
                        </a:rPr>
                        <a:t>Unit</a:t>
                      </a:r>
                      <a:endParaRPr lang="en-US" altLang="zh-CN" sz="1200" b="1" i="0" u="none" strike="noStrike" noProof="0" dirty="0">
                        <a:solidFill>
                          <a:schemeClr val="bg1"/>
                        </a:solidFill>
                        <a:effectLst/>
                        <a:latin typeface="+mn-lt"/>
                        <a:ea typeface="Microsoft YaHei UI" panose="020B0503020204020204" pitchFamily="34" charset="-122"/>
                        <a:cs typeface="Arial Rounded MT Bold" panose="020F0704030504030204"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rtl="0" fontAlgn="b"/>
                      <a:r>
                        <a:rPr lang="en-US" altLang="zh-CN" sz="1200" b="1" u="none" strike="noStrike" noProof="0" dirty="0">
                          <a:solidFill>
                            <a:schemeClr val="bg1"/>
                          </a:solidFill>
                          <a:effectLst/>
                          <a:latin typeface="+mn-lt"/>
                          <a:ea typeface="Microsoft YaHei UI" panose="020B0503020204020204" pitchFamily="34" charset="-122"/>
                          <a:cs typeface="Arial Rounded MT Bold" panose="020F0704030504030204" charset="0"/>
                        </a:rPr>
                        <a:t>Std.</a:t>
                      </a:r>
                      <a:endParaRPr lang="en-US" altLang="zh-CN" sz="1200" b="1" i="0" u="none" strike="noStrike" noProof="0" dirty="0">
                        <a:solidFill>
                          <a:schemeClr val="bg1"/>
                        </a:solidFill>
                        <a:effectLst/>
                        <a:latin typeface="+mn-lt"/>
                        <a:ea typeface="Microsoft YaHei UI" panose="020B0503020204020204" pitchFamily="34" charset="-122"/>
                        <a:cs typeface="Arial Rounded MT Bold" panose="020F0704030504030204"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p>
                      <a:pPr algn="r" rtl="0" fontAlgn="b"/>
                      <a:r>
                        <a:rPr lang="en-US" altLang="zh-CN" sz="1200" b="0" i="0" u="none" strike="noStrike" noProof="0" dirty="0">
                          <a:solidFill>
                            <a:schemeClr val="bg1"/>
                          </a:solidFill>
                          <a:effectLst/>
                          <a:latin typeface="+mn-lt"/>
                          <a:ea typeface="Microsoft YaHei UI" panose="020B0503020204020204" pitchFamily="34" charset="-122"/>
                          <a:cs typeface="Arial Rounded MT Bold" panose="020F0704030504030204" charset="0"/>
                        </a:rPr>
                        <a:t>Third Party Test Result</a:t>
                      </a: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422910">
                <a:tc>
                  <a:txBody>
                    <a:bodyPr/>
                    <a:lstStyle/>
                    <a:p>
                      <a:pPr algn="l"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            Hardness</a:t>
                      </a: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kern="1200" dirty="0">
                          <a:solidFill>
                            <a:schemeClr val="tx1"/>
                          </a:solidFill>
                          <a:effectLst/>
                          <a:latin typeface="+mn-lt"/>
                          <a:ea typeface="+mn-ea"/>
                          <a:cs typeface="Arial Rounded MT Bold" panose="020F0704030504030204" charset="0"/>
                        </a:rPr>
                        <a:t> GE-09</a:t>
                      </a:r>
                      <a:endParaRPr lang="en-US" altLang="zh-CN" sz="1200" b="0" i="0" u="none" strike="noStrike" kern="1200" noProof="0" dirty="0">
                        <a:solidFill>
                          <a:schemeClr val="tx1"/>
                        </a:solidFill>
                        <a:effectLst/>
                        <a:latin typeface="+mn-lt"/>
                        <a:ea typeface="+mn-ea"/>
                        <a:cs typeface="Arial Rounded MT Bold" panose="020F0704030504030204" charset="0"/>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Asker C</a:t>
                      </a: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40+/-3c</a:t>
                      </a: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41C</a:t>
                      </a: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22910">
                <a:tc>
                  <a:txBody>
                    <a:bodyPr/>
                    <a:lstStyle/>
                    <a:p>
                      <a:pPr lvl="1" algn="l" rtl="0" fontAlgn="b"/>
                      <a:r>
                        <a:rPr lang="en-US" altLang="zh-CN" sz="1200" b="0" u="none" strike="noStrike" noProof="0" dirty="0">
                          <a:solidFill>
                            <a:schemeClr val="tx1"/>
                          </a:solidFill>
                          <a:effectLst/>
                          <a:latin typeface="+mn-lt"/>
                          <a:ea typeface="Microsoft YaHei UI" panose="020B0503020204020204" pitchFamily="34" charset="-122"/>
                          <a:cs typeface="Arial Rounded MT Bold" panose="020F0704030504030204" charset="0"/>
                        </a:rPr>
                        <a:t>Density</a:t>
                      </a:r>
                      <a:endPar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kern="1200" dirty="0">
                          <a:solidFill>
                            <a:schemeClr val="tx1"/>
                          </a:solidFill>
                          <a:effectLst/>
                          <a:latin typeface="+mn-lt"/>
                          <a:ea typeface="+mn-ea"/>
                          <a:cs typeface="Arial Rounded MT Bold" panose="020F0704030504030204" charset="0"/>
                        </a:rPr>
                        <a:t> GE-14</a:t>
                      </a:r>
                      <a:endParaRPr lang="en-US" altLang="zh-CN" sz="1200" b="0" i="0" u="none" strike="noStrike" kern="1200" noProof="0" dirty="0">
                        <a:solidFill>
                          <a:schemeClr val="tx1"/>
                        </a:solidFill>
                        <a:effectLst/>
                        <a:latin typeface="+mn-lt"/>
                        <a:ea typeface="+mn-ea"/>
                        <a:cs typeface="Arial Rounded MT Bold" panose="020F0704030504030204"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g/cm³</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u="none" strike="noStrike" noProof="0" dirty="0">
                          <a:solidFill>
                            <a:schemeClr val="tx1"/>
                          </a:solidFill>
                          <a:effectLst/>
                          <a:latin typeface="+mn-lt"/>
                          <a:ea typeface="Microsoft YaHei UI" panose="020B0503020204020204" pitchFamily="34" charset="-122"/>
                          <a:cs typeface="Arial Rounded MT Bold" panose="020F0704030504030204" charset="0"/>
                        </a:rPr>
                        <a:t>0.12+/-0.02</a:t>
                      </a:r>
                      <a:endPar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0.121</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2910">
                <a:tc>
                  <a:txBody>
                    <a:bodyPr/>
                    <a:lstStyle/>
                    <a:p>
                      <a:pPr lvl="1" algn="l" rtl="0" fontAlgn="b"/>
                      <a:r>
                        <a:rPr lang="en-US" altLang="zh-CN" sz="1200" b="0" u="none" strike="noStrike" noProof="0" dirty="0">
                          <a:solidFill>
                            <a:schemeClr val="tx1"/>
                          </a:solidFill>
                          <a:effectLst/>
                          <a:latin typeface="+mn-lt"/>
                          <a:ea typeface="Microsoft YaHei UI" panose="020B0503020204020204" pitchFamily="34" charset="-122"/>
                          <a:cs typeface="Arial Rounded MT Bold" panose="020F0704030504030204" charset="0"/>
                        </a:rPr>
                        <a:t>Resilience</a:t>
                      </a:r>
                      <a:endPar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kern="1200" dirty="0">
                          <a:solidFill>
                            <a:schemeClr val="tx1"/>
                          </a:solidFill>
                          <a:effectLst/>
                          <a:latin typeface="+mn-lt"/>
                          <a:ea typeface="+mn-ea"/>
                          <a:cs typeface="Arial Rounded MT Bold" panose="020F0704030504030204" charset="0"/>
                        </a:rPr>
                        <a:t> GE-12</a:t>
                      </a:r>
                      <a:endParaRPr lang="en-US" altLang="zh-CN" sz="1200" b="0" i="0" u="none" strike="noStrike" kern="1200" noProof="0" dirty="0">
                        <a:solidFill>
                          <a:schemeClr val="tx1"/>
                        </a:solidFill>
                        <a:effectLst/>
                        <a:latin typeface="+mn-lt"/>
                        <a:ea typeface="+mn-ea"/>
                        <a:cs typeface="Arial Rounded MT Bold" panose="020F0704030504030204"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u="none" strike="noStrike" noProof="0" dirty="0">
                          <a:solidFill>
                            <a:schemeClr val="tx1"/>
                          </a:solidFill>
                          <a:effectLst/>
                          <a:latin typeface="+mn-lt"/>
                          <a:ea typeface="Microsoft YaHei UI" panose="020B0503020204020204" pitchFamily="34" charset="-122"/>
                          <a:cs typeface="Arial Rounded MT Bold" panose="020F0704030504030204" charset="0"/>
                        </a:rPr>
                        <a:t>Min.70</a:t>
                      </a:r>
                      <a:endPar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73.4</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22910">
                <a:tc>
                  <a:txBody>
                    <a:bodyPr/>
                    <a:lstStyle/>
                    <a:p>
                      <a:pPr lvl="1" algn="l" rtl="0" fontAlgn="b"/>
                      <a:r>
                        <a:rPr lang="en-US" altLang="zh-CN" sz="1200" b="0" u="none" strike="noStrike" noProof="0" dirty="0" err="1">
                          <a:solidFill>
                            <a:schemeClr val="tx1"/>
                          </a:solidFill>
                          <a:effectLst/>
                          <a:latin typeface="+mn-lt"/>
                          <a:ea typeface="Microsoft YaHei UI" panose="020B0503020204020204" pitchFamily="34" charset="-122"/>
                          <a:cs typeface="Arial Rounded MT Bold" panose="020F0704030504030204" charset="0"/>
                        </a:rPr>
                        <a:t>Comp.Set</a:t>
                      </a:r>
                      <a:r>
                        <a:rPr lang="en-US" altLang="zh-CN" sz="1200" b="0" u="none" strike="noStrike" noProof="0" dirty="0">
                          <a:solidFill>
                            <a:schemeClr val="tx1"/>
                          </a:solidFill>
                          <a:effectLst/>
                          <a:latin typeface="+mn-lt"/>
                          <a:ea typeface="Microsoft YaHei UI" panose="020B0503020204020204" pitchFamily="34" charset="-122"/>
                          <a:cs typeface="Arial Rounded MT Bold" panose="020F0704030504030204" charset="0"/>
                        </a:rPr>
                        <a:t> (6hrs,. 45°</a:t>
                      </a:r>
                      <a:r>
                        <a:rPr lang="zh-CN" altLang="en-US" sz="1200" b="0" u="none" strike="noStrike" noProof="0" dirty="0">
                          <a:solidFill>
                            <a:schemeClr val="tx1"/>
                          </a:solidFill>
                          <a:effectLst/>
                          <a:latin typeface="+mn-lt"/>
                          <a:ea typeface="Microsoft YaHei UI" panose="020B0503020204020204" pitchFamily="34" charset="-122"/>
                          <a:cs typeface="Arial Rounded MT Bold" panose="020F0704030504030204" charset="0"/>
                        </a:rPr>
                        <a:t>）</a:t>
                      </a:r>
                      <a:endParaRPr lang="zh-CN" altLang="en-US" sz="1200" b="0" i="0" u="none" strike="noStrike" noProof="0" dirty="0">
                        <a:solidFill>
                          <a:schemeClr val="tx1"/>
                        </a:solidFill>
                        <a:effectLst/>
                        <a:latin typeface="+mn-lt"/>
                        <a:ea typeface="Microsoft YaHei UI" panose="020B0503020204020204" pitchFamily="34" charset="-122"/>
                        <a:cs typeface="Arial Rounded MT Bold" panose="020F0704030504030204"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kern="1200" dirty="0">
                          <a:solidFill>
                            <a:schemeClr val="tx1"/>
                          </a:solidFill>
                          <a:effectLst/>
                          <a:latin typeface="+mn-lt"/>
                          <a:ea typeface="+mn-ea"/>
                          <a:cs typeface="Arial Rounded MT Bold" panose="020F0704030504030204" charset="0"/>
                        </a:rPr>
                        <a:t>GE-13</a:t>
                      </a:r>
                      <a:endParaRPr lang="en-US" altLang="zh-CN" sz="1200" b="0" i="0" u="none" strike="noStrike" kern="1200" noProof="0" dirty="0">
                        <a:solidFill>
                          <a:schemeClr val="tx1"/>
                        </a:solidFill>
                        <a:effectLst/>
                        <a:latin typeface="+mn-lt"/>
                        <a:ea typeface="+mn-ea"/>
                        <a:cs typeface="Arial Rounded MT Bold" panose="020F0704030504030204"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u="none" strike="noStrike" noProof="0" dirty="0">
                          <a:solidFill>
                            <a:schemeClr val="tx1"/>
                          </a:solidFill>
                          <a:effectLst/>
                          <a:latin typeface="+mn-lt"/>
                          <a:ea typeface="Microsoft YaHei UI" panose="020B0503020204020204" pitchFamily="34" charset="-122"/>
                          <a:cs typeface="Arial Rounded MT Bold" panose="020F0704030504030204" charset="0"/>
                        </a:rPr>
                        <a:t>Max.50</a:t>
                      </a:r>
                      <a:endPar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45</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423545">
                <a:tc>
                  <a:txBody>
                    <a:bodyPr/>
                    <a:lstStyle/>
                    <a:p>
                      <a:pPr lvl="1" algn="l" rtl="0" fontAlgn="b"/>
                      <a:r>
                        <a:rPr lang="en-US" altLang="zh-CN" sz="1200" b="0" u="none" strike="noStrike" noProof="0" dirty="0">
                          <a:solidFill>
                            <a:schemeClr val="tx1"/>
                          </a:solidFill>
                          <a:effectLst/>
                          <a:latin typeface="+mn-lt"/>
                          <a:ea typeface="Microsoft YaHei UI" panose="020B0503020204020204" pitchFamily="34" charset="-122"/>
                          <a:cs typeface="Arial Rounded MT Bold" panose="020F0704030504030204" charset="0"/>
                        </a:rPr>
                        <a:t>Shrinkage (1hrs., 70°)</a:t>
                      </a:r>
                      <a:endPar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kern="1200" dirty="0">
                          <a:solidFill>
                            <a:schemeClr val="tx1"/>
                          </a:solidFill>
                          <a:effectLst/>
                          <a:latin typeface="+mn-lt"/>
                          <a:ea typeface="+mn-ea"/>
                          <a:cs typeface="Arial Rounded MT Bold" panose="020F0704030504030204" charset="0"/>
                        </a:rPr>
                        <a:t> GE-16</a:t>
                      </a:r>
                      <a:endParaRPr lang="en-US" altLang="zh-CN" sz="1200" b="0" i="0" u="none" strike="noStrike" kern="1200" noProof="0" dirty="0">
                        <a:solidFill>
                          <a:schemeClr val="tx1"/>
                        </a:solidFill>
                        <a:effectLst/>
                        <a:latin typeface="+mn-lt"/>
                        <a:ea typeface="+mn-ea"/>
                        <a:cs typeface="Arial Rounded MT Bold" panose="020F0704030504030204"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Max.2.0</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Length: 1.8 Width: 1.6  </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422910">
                <a:tc>
                  <a:txBody>
                    <a:bodyPr/>
                    <a:lstStyle/>
                    <a:p>
                      <a:pPr algn="l"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            Split Tear</a:t>
                      </a: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kern="1200" dirty="0">
                          <a:solidFill>
                            <a:schemeClr val="tx1"/>
                          </a:solidFill>
                          <a:effectLst/>
                          <a:latin typeface="+mn-lt"/>
                          <a:ea typeface="+mn-ea"/>
                          <a:cs typeface="Arial Rounded MT Bold" panose="020F0704030504030204" charset="0"/>
                        </a:rPr>
                        <a:t> ST-02</a:t>
                      </a:r>
                      <a:endParaRPr lang="en-US" altLang="zh-CN" sz="1200" b="0" i="0" u="none" strike="noStrike" kern="1200" noProof="0" dirty="0">
                        <a:solidFill>
                          <a:schemeClr val="tx1"/>
                        </a:solidFill>
                        <a:effectLst/>
                        <a:latin typeface="+mn-lt"/>
                        <a:ea typeface="+mn-ea"/>
                        <a:cs typeface="Arial Rounded MT Bold" panose="020F0704030504030204"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Kg/cm</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Min.1.8</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Length: 2.0 Width: 2.0</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422910">
                <a:tc>
                  <a:txBody>
                    <a:bodyPr/>
                    <a:lstStyle/>
                    <a:p>
                      <a:pPr marL="457200" lvl="1" indent="0" algn="l" rtl="0" fontAlgn="b">
                        <a:buFont typeface="Arial" panose="020B0604020202020204" pitchFamily="34" charset="0"/>
                        <a:buNone/>
                      </a:pPr>
                      <a:r>
                        <a:rPr lang="en-US" altLang="zh-CN" sz="1200" b="0" u="none" strike="noStrike" noProof="0" dirty="0">
                          <a:solidFill>
                            <a:schemeClr val="tx1"/>
                          </a:solidFill>
                          <a:effectLst/>
                          <a:latin typeface="+mn-lt"/>
                          <a:ea typeface="Microsoft YaHei UI" panose="020B0503020204020204" pitchFamily="34" charset="-122"/>
                          <a:cs typeface="Arial Rounded MT Bold" panose="020F0704030504030204" charset="0"/>
                        </a:rPr>
                        <a:t>Tensile Strength</a:t>
                      </a:r>
                      <a:endPar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kern="1200" dirty="0">
                          <a:solidFill>
                            <a:schemeClr val="tx1"/>
                          </a:solidFill>
                          <a:effectLst/>
                          <a:latin typeface="+mn-lt"/>
                          <a:ea typeface="+mn-ea"/>
                          <a:cs typeface="Arial Rounded MT Bold" panose="020F0704030504030204" charset="0"/>
                        </a:rPr>
                        <a:t> ST-03</a:t>
                      </a:r>
                      <a:endParaRPr lang="en-US" altLang="zh-CN" sz="1200" b="0" i="0" u="none" strike="noStrike" kern="1200" noProof="0" dirty="0">
                        <a:solidFill>
                          <a:schemeClr val="tx1"/>
                        </a:solidFill>
                        <a:effectLst/>
                        <a:latin typeface="+mn-lt"/>
                        <a:ea typeface="+mn-ea"/>
                        <a:cs typeface="Arial Rounded MT Bold" panose="020F0704030504030204"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Kg/cm²</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Min.20.0</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Length: 34 Width: 33</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422275">
                <a:tc>
                  <a:txBody>
                    <a:bodyPr/>
                    <a:lstStyle/>
                    <a:p>
                      <a:pPr marL="457200" lvl="1" indent="0" algn="l" rtl="0" fontAlgn="b">
                        <a:buFont typeface="Arial" panose="020B0604020202020204" pitchFamily="34" charset="0"/>
                        <a:buNone/>
                      </a:pPr>
                      <a:r>
                        <a:rPr lang="en-US" altLang="zh-CN" sz="1200" b="0" u="none" strike="noStrike" noProof="0" dirty="0">
                          <a:solidFill>
                            <a:schemeClr val="tx1"/>
                          </a:solidFill>
                          <a:effectLst/>
                          <a:latin typeface="+mn-lt"/>
                          <a:ea typeface="Microsoft YaHei UI" panose="020B0503020204020204" pitchFamily="34" charset="-122"/>
                          <a:cs typeface="Arial Rounded MT Bold" panose="020F0704030504030204" charset="0"/>
                        </a:rPr>
                        <a:t>Breaking Elongation</a:t>
                      </a:r>
                      <a:endPar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kern="1200" dirty="0">
                          <a:solidFill>
                            <a:schemeClr val="tx1"/>
                          </a:solidFill>
                          <a:effectLst/>
                          <a:latin typeface="+mn-lt"/>
                          <a:ea typeface="+mn-ea"/>
                          <a:cs typeface="Arial Rounded MT Bold" panose="020F0704030504030204" charset="0"/>
                        </a:rPr>
                        <a:t> ST-03</a:t>
                      </a:r>
                      <a:endParaRPr lang="en-US" altLang="zh-CN" sz="1200" b="0" i="0" u="none" strike="noStrike" kern="1200" noProof="0" dirty="0">
                        <a:solidFill>
                          <a:schemeClr val="tx1"/>
                        </a:solidFill>
                        <a:effectLst/>
                        <a:latin typeface="+mn-lt"/>
                        <a:ea typeface="+mn-ea"/>
                        <a:cs typeface="Arial Rounded MT Bold" panose="020F0704030504030204"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Min.200</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r" rtl="0" fontAlgn="b"/>
                      <a:r>
                        <a:rPr lang="en-US" altLang="zh-CN" sz="1200" b="0" i="0" u="none" strike="noStrike" noProof="0" dirty="0">
                          <a:solidFill>
                            <a:schemeClr val="tx1"/>
                          </a:solidFill>
                          <a:effectLst/>
                          <a:latin typeface="+mn-lt"/>
                          <a:ea typeface="Microsoft YaHei UI" panose="020B0503020204020204" pitchFamily="34" charset="-122"/>
                          <a:cs typeface="Arial Rounded MT Bold" panose="020F0704030504030204" charset="0"/>
                        </a:rPr>
                        <a:t>Length: 395 Width: 381</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pic>
        <p:nvPicPr>
          <p:cNvPr id="3" name="图片 2">
            <a:extLst>
              <a:ext uri="{FF2B5EF4-FFF2-40B4-BE49-F238E27FC236}">
                <a16:creationId xmlns:a16="http://schemas.microsoft.com/office/drawing/2014/main" id="{16B2D2F6-E079-5EA7-A786-D22881066C40}"/>
              </a:ext>
            </a:extLst>
          </p:cNvPr>
          <p:cNvPicPr>
            <a:picLocks noChangeAspect="1"/>
          </p:cNvPicPr>
          <p:nvPr/>
        </p:nvPicPr>
        <p:blipFill>
          <a:blip r:embed="rId4"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Tree>
    <p:custDataLst>
      <p:tags r:id="rId1"/>
    </p:custDataLst>
    <p:extLst>
      <p:ext uri="{BB962C8B-B14F-4D97-AF65-F5344CB8AC3E}">
        <p14:creationId xmlns:p14="http://schemas.microsoft.com/office/powerpoint/2010/main" val="97905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p:cNvGraphicFramePr>
            <a:graphicFrameLocks noGrp="1"/>
          </p:cNvGraphicFramePr>
          <p:nvPr/>
        </p:nvGraphicFramePr>
        <p:xfrm>
          <a:off x="316764" y="2879558"/>
          <a:ext cx="11402662" cy="3849491"/>
        </p:xfrm>
        <a:graphic>
          <a:graphicData uri="http://schemas.openxmlformats.org/drawingml/2006/table">
            <a:tbl>
              <a:tblPr firstRow="1" bandRow="1">
                <a:tableStyleId>{5C22544A-7EE6-4342-B048-85BDC9FD1C3A}</a:tableStyleId>
              </a:tblPr>
              <a:tblGrid>
                <a:gridCol w="3461942">
                  <a:extLst>
                    <a:ext uri="{9D8B030D-6E8A-4147-A177-3AD203B41FA5}">
                      <a16:colId xmlns:a16="http://schemas.microsoft.com/office/drawing/2014/main" val="20000"/>
                    </a:ext>
                  </a:extLst>
                </a:gridCol>
                <a:gridCol w="1873162">
                  <a:extLst>
                    <a:ext uri="{9D8B030D-6E8A-4147-A177-3AD203B41FA5}">
                      <a16:colId xmlns:a16="http://schemas.microsoft.com/office/drawing/2014/main" val="20001"/>
                    </a:ext>
                  </a:extLst>
                </a:gridCol>
                <a:gridCol w="1945057">
                  <a:extLst>
                    <a:ext uri="{9D8B030D-6E8A-4147-A177-3AD203B41FA5}">
                      <a16:colId xmlns:a16="http://schemas.microsoft.com/office/drawing/2014/main" val="20002"/>
                    </a:ext>
                  </a:extLst>
                </a:gridCol>
                <a:gridCol w="2089159">
                  <a:extLst>
                    <a:ext uri="{9D8B030D-6E8A-4147-A177-3AD203B41FA5}">
                      <a16:colId xmlns:a16="http://schemas.microsoft.com/office/drawing/2014/main" val="20003"/>
                    </a:ext>
                  </a:extLst>
                </a:gridCol>
                <a:gridCol w="2033342">
                  <a:extLst>
                    <a:ext uri="{9D8B030D-6E8A-4147-A177-3AD203B41FA5}">
                      <a16:colId xmlns:a16="http://schemas.microsoft.com/office/drawing/2014/main" val="20004"/>
                    </a:ext>
                  </a:extLst>
                </a:gridCol>
              </a:tblGrid>
              <a:tr h="618559">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l" rtl="0" fontAlgn="b"/>
                      <a:r>
                        <a:rPr lang="en-US" altLang="zh-CN"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           Test Items</a:t>
                      </a:r>
                      <a:endParaRPr lang="zh-CN" altLang="en-US"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1"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Method</a:t>
                      </a:r>
                      <a:endParaRPr lang="zh-CN" altLang="en-US" sz="1200" b="1"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1"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Unit</a:t>
                      </a:r>
                      <a:endParaRPr lang="zh-CN" altLang="en-US" sz="1200" b="1"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1"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Std.</a:t>
                      </a:r>
                      <a:endParaRPr lang="zh-CN" altLang="en-US" sz="1200" b="1"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Third Party Test Result</a:t>
                      </a:r>
                      <a:endParaRPr lang="zh-CN" altLang="en-US"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            Hardness</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GE-09</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Asker C</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45+/-3c</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46</a:t>
                      </a: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Density</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GE-14</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g/cm³</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0.14+/-0.02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0.132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Resilience</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Min.70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73.5</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err="1">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Comp.Set</a:t>
                      </a:r>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 (6hrs,. 45°</a:t>
                      </a:r>
                      <a:r>
                        <a:rPr lang="zh-CN" altLang="en-US"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GE-13</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Max.45</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42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Shrinkage (1hrs., 70°)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GE-16</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Max.2.0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Length:1.8  Width:1.6 </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            Split Tear</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ST-02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Kg/cm</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Min.2.0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2.1</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lvl="1" indent="0" algn="l" rtl="0" fontAlgn="b">
                        <a:buFont typeface="Arial" panose="020B0604020202020204" pitchFamily="34" charset="0"/>
                        <a:buNone/>
                      </a:pPr>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Tensile Strength</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ST-03</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Kg/cm²</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Min.20.0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Length: 46.6  Width: 34.5</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lvl="1" indent="0" algn="l" rtl="0" fontAlgn="b">
                        <a:buFont typeface="Arial" panose="020B0604020202020204" pitchFamily="34" charset="0"/>
                        <a:buNone/>
                      </a:pPr>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Breaking Elongation</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ST-03</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Min.200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0" marR="0" lvl="0" indent="0" algn="r" defTabSz="914400" rtl="0" eaLnBrk="1" fontAlgn="b" latinLnBrk="0" hangingPunct="1">
                        <a:lnSpc>
                          <a:spcPct val="100000"/>
                        </a:lnSpc>
                        <a:spcBef>
                          <a:spcPts val="0"/>
                        </a:spcBef>
                        <a:spcAft>
                          <a:spcPts val="0"/>
                        </a:spcAft>
                        <a:buClrTx/>
                        <a:buSzTx/>
                        <a:buFontTx/>
                        <a:buNone/>
                        <a:defRPr/>
                      </a:pPr>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Length: 386 Width: 306</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p>
                      <a:pPr algn="r" rtl="0" fontAlgn="b"/>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sp>
        <p:nvSpPr>
          <p:cNvPr id="5" name="文本框 4"/>
          <p:cNvSpPr txBox="1"/>
          <p:nvPr/>
        </p:nvSpPr>
        <p:spPr>
          <a:xfrm>
            <a:off x="316865" y="488950"/>
            <a:ext cx="8009890" cy="596574"/>
          </a:xfrm>
          <a:prstGeom prst="rect">
            <a:avLst/>
          </a:prstGeom>
          <a:noFill/>
        </p:spPr>
        <p:txBody>
          <a:bodyPr wrap="square">
            <a:spAutoFit/>
          </a:bodyPr>
          <a:lstStyle/>
          <a:p>
            <a:pPr>
              <a:lnSpc>
                <a:spcPct val="130000"/>
              </a:lnSpc>
            </a:pPr>
            <a:r>
              <a:rPr kumimoji="1" lang="en-US" altLang="zh-CN" sz="2800" i="1"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CM R-MAT 2.0 </a:t>
            </a:r>
            <a:r>
              <a:rPr kumimoji="1" lang="en-US" altLang="zh-CN" sz="2800" b="1" i="1" dirty="0">
                <a:solidFill>
                  <a:schemeClr val="tx1"/>
                </a:solidFill>
                <a:latin typeface="Times New Roman" panose="02020603050405020304" pitchFamily="18" charset="0"/>
                <a:ea typeface="等线" panose="02010600030101010101" charset="-122"/>
                <a:cs typeface="Times New Roman" panose="02020603050405020304" pitchFamily="18" charset="0"/>
              </a:rPr>
              <a:t>45C 014 70 Midsole</a:t>
            </a:r>
          </a:p>
        </p:txBody>
      </p:sp>
      <p:sp>
        <p:nvSpPr>
          <p:cNvPr id="8" name="文本框 7"/>
          <p:cNvSpPr txBox="1"/>
          <p:nvPr/>
        </p:nvSpPr>
        <p:spPr>
          <a:xfrm>
            <a:off x="180975" y="1827218"/>
            <a:ext cx="11830050" cy="548483"/>
          </a:xfrm>
          <a:prstGeom prst="rect">
            <a:avLst/>
          </a:prstGeom>
          <a:noFill/>
        </p:spPr>
        <p:txBody>
          <a:bodyPr wrap="square">
            <a:spAutoFit/>
          </a:bodyPr>
          <a:lstStyle/>
          <a:p>
            <a:pPr algn="ctr">
              <a:lnSpc>
                <a:spcPct val="130000"/>
              </a:lnSpc>
            </a:pPr>
            <a:r>
              <a:rPr kumimoji="1" lang="en-US" altLang="zh-CN" sz="1200" dirty="0">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rPr>
              <a:t>This material demonstrates outstanding performance across a range of physical properties, with particular emphasis on rebound and density. It also presents exceptional energy return, rendering it highly appropriate for high-intensity athletic pursuits such as marathons, competitive racing, and outdoor adventures.</a:t>
            </a:r>
            <a:endParaRPr kumimoji="1" lang="en-US" altLang="zh-CN" sz="1200" dirty="0">
              <a:solidFill>
                <a:schemeClr val="tx1"/>
              </a:solidFill>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endParaRPr>
          </a:p>
        </p:txBody>
      </p:sp>
      <p:sp>
        <p:nvSpPr>
          <p:cNvPr id="6" name="文本框 5"/>
          <p:cNvSpPr txBox="1"/>
          <p:nvPr/>
        </p:nvSpPr>
        <p:spPr>
          <a:xfrm>
            <a:off x="316764" y="1428904"/>
            <a:ext cx="11830050" cy="308418"/>
          </a:xfrm>
          <a:prstGeom prst="rect">
            <a:avLst/>
          </a:prstGeom>
          <a:noFill/>
        </p:spPr>
        <p:txBody>
          <a:bodyPr wrap="square">
            <a:spAutoFit/>
          </a:bodyPr>
          <a:lstStyle/>
          <a:p>
            <a:pPr>
              <a:lnSpc>
                <a:spcPct val="130000"/>
              </a:lnSpc>
            </a:pPr>
            <a:r>
              <a:rPr kumimoji="1" lang="en-US" altLang="zh-CN" sz="1200" dirty="0">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rPr>
              <a:t>Noted: This material has individual physical properties. If you need to test, please refer to R-MAT standards. Thanks!</a:t>
            </a:r>
            <a:endParaRPr kumimoji="1" lang="en-US" altLang="zh-CN" sz="1200" dirty="0">
              <a:solidFill>
                <a:schemeClr val="tx1"/>
              </a:solidFill>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66683" y="358132"/>
            <a:ext cx="725317" cy="601092"/>
          </a:xfrm>
          <a:prstGeom prst="rect">
            <a:avLst/>
          </a:prstGeom>
        </p:spPr>
      </p:pic>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6764" y="489095"/>
            <a:ext cx="6448425" cy="650875"/>
          </a:xfrm>
          <a:prstGeom prst="rect">
            <a:avLst/>
          </a:prstGeom>
          <a:noFill/>
        </p:spPr>
        <p:txBody>
          <a:bodyPr wrap="square">
            <a:spAutoFit/>
          </a:bodyPr>
          <a:lstStyle/>
          <a:p>
            <a:pPr>
              <a:lnSpc>
                <a:spcPct val="130000"/>
              </a:lnSpc>
            </a:pPr>
            <a:r>
              <a:rPr kumimoji="1" lang="en-US" altLang="zh-CN" sz="2800" i="1"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CM R-MAT CM  </a:t>
            </a:r>
            <a:r>
              <a:rPr kumimoji="1" lang="en-US" altLang="zh-CN" sz="2800" b="1" i="1" dirty="0">
                <a:solidFill>
                  <a:schemeClr val="tx1">
                    <a:lumMod val="95000"/>
                    <a:lumOff val="5000"/>
                  </a:schemeClr>
                </a:solidFill>
                <a:latin typeface="Times New Roman" panose="02020603050405020304" pitchFamily="18" charset="0"/>
                <a:ea typeface="等线" panose="02010600030101010101" charset="-122"/>
                <a:cs typeface="Times New Roman" panose="02020603050405020304" pitchFamily="18" charset="0"/>
              </a:rPr>
              <a:t>62C 033 100  Outsole</a:t>
            </a:r>
          </a:p>
        </p:txBody>
      </p:sp>
      <p:sp>
        <p:nvSpPr>
          <p:cNvPr id="6" name="文本框 5"/>
          <p:cNvSpPr txBox="1"/>
          <p:nvPr/>
        </p:nvSpPr>
        <p:spPr>
          <a:xfrm>
            <a:off x="316764" y="1428904"/>
            <a:ext cx="11830050" cy="308418"/>
          </a:xfrm>
          <a:prstGeom prst="rect">
            <a:avLst/>
          </a:prstGeom>
          <a:noFill/>
        </p:spPr>
        <p:txBody>
          <a:bodyPr wrap="square">
            <a:spAutoFit/>
          </a:bodyPr>
          <a:lstStyle/>
          <a:p>
            <a:pPr>
              <a:lnSpc>
                <a:spcPct val="130000"/>
              </a:lnSpc>
            </a:pPr>
            <a:r>
              <a:rPr kumimoji="1" lang="en-US" altLang="zh-CN" sz="1200" dirty="0">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rPr>
              <a:t>Noted: This material has individual physical properties. If you need to test, please refer to R-MAT standards. Thanks!</a:t>
            </a:r>
            <a:endParaRPr kumimoji="1" lang="en-US" altLang="zh-CN" sz="1200" dirty="0">
              <a:solidFill>
                <a:schemeClr val="tx1"/>
              </a:solidFill>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endParaRPr>
          </a:p>
        </p:txBody>
      </p:sp>
      <p:sp>
        <p:nvSpPr>
          <p:cNvPr id="8" name="文本框 7"/>
          <p:cNvSpPr txBox="1"/>
          <p:nvPr/>
        </p:nvSpPr>
        <p:spPr>
          <a:xfrm>
            <a:off x="180975" y="1827218"/>
            <a:ext cx="11830050" cy="810260"/>
          </a:xfrm>
          <a:prstGeom prst="rect">
            <a:avLst/>
          </a:prstGeom>
          <a:noFill/>
        </p:spPr>
        <p:txBody>
          <a:bodyPr wrap="square">
            <a:spAutoFit/>
          </a:bodyPr>
          <a:lstStyle/>
          <a:p>
            <a:pPr algn="ctr">
              <a:lnSpc>
                <a:spcPct val="130000"/>
              </a:lnSpc>
            </a:pPr>
            <a:r>
              <a:rPr kumimoji="1" lang="en-US" altLang="zh-CN" sz="1200" dirty="0">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rPr>
              <a:t>R-MAT, a next-generation molded material, is designed for direct ground contact. Compared to traditional rubber outsoles, R-MAT offers lower density, resulting in a significantly lighter weight while maintaining impressive rebound resilience. This innovative material achieves a balance between weight reduction and **enhanced cushioning, delivering superior performance for dynamic applications.</a:t>
            </a:r>
            <a:endParaRPr kumimoji="1" lang="en-US" altLang="zh-CN" sz="1200" dirty="0">
              <a:solidFill>
                <a:schemeClr val="tx1"/>
              </a:solidFill>
              <a:latin typeface="Times New Roman" panose="02020603050405020304" pitchFamily="18" charset="0"/>
              <a:ea typeface="等线" panose="02010600030101010101" charset="-122"/>
              <a:cs typeface="Times New Roman" panose="02020603050405020304" pitchFamily="18" charset="0"/>
              <a:sym typeface="Arial" panose="020B0604020202020204" pitchFamily="34" charset="0"/>
            </a:endParaRPr>
          </a:p>
        </p:txBody>
      </p:sp>
      <p:graphicFrame>
        <p:nvGraphicFramePr>
          <p:cNvPr id="5" name="表格 4"/>
          <p:cNvGraphicFramePr>
            <a:graphicFrameLocks noGrp="1"/>
          </p:cNvGraphicFramePr>
          <p:nvPr/>
        </p:nvGraphicFramePr>
        <p:xfrm>
          <a:off x="316764" y="2879558"/>
          <a:ext cx="11402662" cy="3805887"/>
        </p:xfrm>
        <a:graphic>
          <a:graphicData uri="http://schemas.openxmlformats.org/drawingml/2006/table">
            <a:tbl>
              <a:tblPr firstRow="1" bandRow="1">
                <a:tableStyleId>{5C22544A-7EE6-4342-B048-85BDC9FD1C3A}</a:tableStyleId>
              </a:tblPr>
              <a:tblGrid>
                <a:gridCol w="3461942">
                  <a:extLst>
                    <a:ext uri="{9D8B030D-6E8A-4147-A177-3AD203B41FA5}">
                      <a16:colId xmlns:a16="http://schemas.microsoft.com/office/drawing/2014/main" val="20000"/>
                    </a:ext>
                  </a:extLst>
                </a:gridCol>
                <a:gridCol w="1873162">
                  <a:extLst>
                    <a:ext uri="{9D8B030D-6E8A-4147-A177-3AD203B41FA5}">
                      <a16:colId xmlns:a16="http://schemas.microsoft.com/office/drawing/2014/main" val="20001"/>
                    </a:ext>
                  </a:extLst>
                </a:gridCol>
                <a:gridCol w="1945057">
                  <a:extLst>
                    <a:ext uri="{9D8B030D-6E8A-4147-A177-3AD203B41FA5}">
                      <a16:colId xmlns:a16="http://schemas.microsoft.com/office/drawing/2014/main" val="20002"/>
                    </a:ext>
                  </a:extLst>
                </a:gridCol>
                <a:gridCol w="2089159">
                  <a:extLst>
                    <a:ext uri="{9D8B030D-6E8A-4147-A177-3AD203B41FA5}">
                      <a16:colId xmlns:a16="http://schemas.microsoft.com/office/drawing/2014/main" val="20003"/>
                    </a:ext>
                  </a:extLst>
                </a:gridCol>
                <a:gridCol w="2033342">
                  <a:extLst>
                    <a:ext uri="{9D8B030D-6E8A-4147-A177-3AD203B41FA5}">
                      <a16:colId xmlns:a16="http://schemas.microsoft.com/office/drawing/2014/main" val="20004"/>
                    </a:ext>
                  </a:extLst>
                </a:gridCol>
              </a:tblGrid>
              <a:tr h="618559">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l" rtl="0" fontAlgn="b"/>
                      <a:r>
                        <a:rPr lang="en-US" altLang="zh-CN"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           Test Items</a:t>
                      </a:r>
                      <a:endParaRPr lang="zh-CN" altLang="en-US"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1"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Method</a:t>
                      </a:r>
                      <a:endParaRPr lang="zh-CN" altLang="en-US" sz="1200" b="1"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1"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Unit</a:t>
                      </a:r>
                      <a:endParaRPr lang="zh-CN" altLang="en-US" sz="1200" b="1"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1"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Std.</a:t>
                      </a:r>
                      <a:endParaRPr lang="zh-CN" altLang="en-US" sz="1200" b="1"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tc>
                  <a:txBody>
                    <a:bodyPr/>
                    <a:lstStyle>
                      <a:defPPr>
                        <a:defRPr lang="en-US" b="1">
                          <a:solidFill>
                            <a:schemeClr val="lt1"/>
                          </a:solidFill>
                        </a:defRPr>
                      </a:defPPr>
                      <a:lvl1pPr marL="0" algn="l" defTabSz="914400" rtl="0" eaLnBrk="1" latinLnBrk="0" hangingPunct="1">
                        <a:defRPr sz="1800" b="1" kern="1200">
                          <a:solidFill>
                            <a:schemeClr val="lt1"/>
                          </a:solidFill>
                          <a:latin typeface="+mn-lt"/>
                          <a:ea typeface="+mn-ea"/>
                          <a:cs typeface="+mn-cs"/>
                        </a:defRPr>
                      </a:lvl1pPr>
                      <a:lvl2pPr marL="457200" algn="l" defTabSz="914400" rtl="0" eaLnBrk="1" latinLnBrk="0" hangingPunct="1">
                        <a:defRPr sz="1800" b="1" kern="1200">
                          <a:solidFill>
                            <a:schemeClr val="lt1"/>
                          </a:solidFill>
                          <a:latin typeface="+mn-lt"/>
                          <a:ea typeface="+mn-ea"/>
                          <a:cs typeface="+mn-cs"/>
                        </a:defRPr>
                      </a:lvl2pPr>
                      <a:lvl3pPr marL="914400" algn="l" defTabSz="914400" rtl="0" eaLnBrk="1" latinLnBrk="0" hangingPunct="1">
                        <a:defRPr sz="1800" b="1" kern="1200">
                          <a:solidFill>
                            <a:schemeClr val="lt1"/>
                          </a:solidFill>
                          <a:latin typeface="+mn-lt"/>
                          <a:ea typeface="+mn-ea"/>
                          <a:cs typeface="+mn-cs"/>
                        </a:defRPr>
                      </a:lvl3pPr>
                      <a:lvl4pPr marL="1371600" algn="l" defTabSz="914400" rtl="0" eaLnBrk="1" latinLnBrk="0" hangingPunct="1">
                        <a:defRPr sz="1800" b="1" kern="1200">
                          <a:solidFill>
                            <a:schemeClr val="lt1"/>
                          </a:solidFill>
                          <a:latin typeface="+mn-lt"/>
                          <a:ea typeface="+mn-ea"/>
                          <a:cs typeface="+mn-cs"/>
                        </a:defRPr>
                      </a:lvl4pPr>
                      <a:lvl5pPr marL="1828800" algn="l" defTabSz="914400" rtl="0" eaLnBrk="1" latinLnBrk="0" hangingPunct="1">
                        <a:defRPr sz="1800" b="1" kern="1200">
                          <a:solidFill>
                            <a:schemeClr val="lt1"/>
                          </a:solidFill>
                          <a:latin typeface="+mn-lt"/>
                          <a:ea typeface="+mn-ea"/>
                          <a:cs typeface="+mn-cs"/>
                        </a:defRPr>
                      </a:lvl5pPr>
                      <a:lvl6pPr marL="2286000" algn="l" defTabSz="914400" rtl="0" eaLnBrk="1" latinLnBrk="0" hangingPunct="1">
                        <a:defRPr sz="1800" b="1" kern="1200">
                          <a:solidFill>
                            <a:schemeClr val="lt1"/>
                          </a:solidFill>
                          <a:latin typeface="+mn-lt"/>
                          <a:ea typeface="+mn-ea"/>
                          <a:cs typeface="+mn-cs"/>
                        </a:defRPr>
                      </a:lvl6pPr>
                      <a:lvl7pPr marL="2743200" algn="l" defTabSz="914400" rtl="0" eaLnBrk="1" latinLnBrk="0" hangingPunct="1">
                        <a:defRPr sz="1800" b="1" kern="1200">
                          <a:solidFill>
                            <a:schemeClr val="lt1"/>
                          </a:solidFill>
                          <a:latin typeface="+mn-lt"/>
                          <a:ea typeface="+mn-ea"/>
                          <a:cs typeface="+mn-cs"/>
                        </a:defRPr>
                      </a:lvl7pPr>
                      <a:lvl8pPr marL="3200400" algn="l" defTabSz="914400" rtl="0" eaLnBrk="1" latinLnBrk="0" hangingPunct="1">
                        <a:defRPr sz="1800" b="1" kern="1200">
                          <a:solidFill>
                            <a:schemeClr val="lt1"/>
                          </a:solidFill>
                          <a:latin typeface="+mn-lt"/>
                          <a:ea typeface="+mn-ea"/>
                          <a:cs typeface="+mn-cs"/>
                        </a:defRPr>
                      </a:lvl8pPr>
                      <a:lvl9pPr marL="3657600" algn="l" defTabSz="914400" rtl="0" eaLnBrk="1" latinLnBrk="0" hangingPunct="1">
                        <a:defRPr sz="1800" b="1" kern="1200">
                          <a:solidFill>
                            <a:schemeClr val="lt1"/>
                          </a:solidFill>
                          <a:latin typeface="+mn-lt"/>
                          <a:ea typeface="+mn-ea"/>
                          <a:cs typeface="+mn-cs"/>
                        </a:defRPr>
                      </a:lvl9pPr>
                    </a:lstStyle>
                    <a:p>
                      <a:pPr algn="r" rtl="0" fontAlgn="b"/>
                      <a:r>
                        <a:rPr lang="en-US" altLang="zh-CN"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rPr>
                        <a:t>Third Party Test Result</a:t>
                      </a:r>
                      <a:endParaRPr lang="zh-CN" altLang="en-US" sz="1200" b="0" i="0" u="none" strike="noStrike" noProof="0" dirty="0">
                        <a:solidFill>
                          <a:schemeClr val="bg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0000"/>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            Hardness</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GE-09</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Asker C</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62+/-3c</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65</a:t>
                      </a:r>
                    </a:p>
                  </a:txBody>
                  <a:tcPr marL="76261" marR="76261" marT="38130" marB="38130" anchor="ct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Density</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GE-14</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g/cm³</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0.33+/-0.02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0.346</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Resilience</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Min.35</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40</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err="1">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Comp.Set</a:t>
                      </a:r>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 (6hrs,. 45°</a:t>
                      </a:r>
                      <a:r>
                        <a:rPr lang="zh-CN" altLang="en-US"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GE-13</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Max.50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42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lvl="1" algn="l" rtl="0" fontAlgn="b"/>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Shrinkage (1hrs., 70°)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GE-16</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Max.2.0</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Length:1.8  Width:1.6 </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            Split Tear</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ST-02</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Kg/cm</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Min.2.5</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3.0</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lvl="1" indent="0" algn="l" rtl="0" fontAlgn="b">
                        <a:buFont typeface="Arial" panose="020B0604020202020204" pitchFamily="34" charset="0"/>
                        <a:buNone/>
                      </a:pPr>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Din Abrasion</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GE-27</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g/cm²</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100</a:t>
                      </a:r>
                      <a:r>
                        <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a:t>
                      </a:r>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30</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98</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98416">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marL="457200" lvl="1" indent="0" algn="l" rtl="0" fontAlgn="b">
                        <a:buFont typeface="Arial" panose="020B0604020202020204" pitchFamily="34" charset="0"/>
                        <a:buNone/>
                      </a:pPr>
                      <a:r>
                        <a:rPr lang="en-US" altLang="zh-CN" sz="1200" b="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Split Resistance</a:t>
                      </a:r>
                    </a:p>
                  </a:txBody>
                  <a:tcPr marL="24019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kern="1200" dirty="0">
                          <a:solidFill>
                            <a:schemeClr val="tx1"/>
                          </a:solidFill>
                          <a:effectLst/>
                          <a:latin typeface="Times New Roman" panose="02020603050405020304" pitchFamily="18" charset="0"/>
                          <a:ea typeface="+mn-ea"/>
                          <a:cs typeface="Times New Roman" panose="02020603050405020304" pitchFamily="18" charset="0"/>
                        </a:rPr>
                        <a:t>Adidas ST-03</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rPr>
                        <a:t>mm</a:t>
                      </a: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sym typeface="+mn-ea"/>
                        </a:rPr>
                        <a:t>Dry:0.8 Wet: 0.6</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defPPr>
                        <a:defRPr lang="en-US">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r" rtl="0" fontAlgn="b"/>
                      <a:r>
                        <a:rPr lang="en-US" altLang="zh-CN" sz="1200"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sym typeface="+mn-ea"/>
                        </a:rPr>
                        <a:t>Dry:0.85 Wet: 0.65</a:t>
                      </a:r>
                      <a:endParaRPr lang="zh-CN" altLang="en-US" sz="1200" b="0" i="0" u="none" strike="noStrike" noProof="0" dirty="0">
                        <a:solidFill>
                          <a:schemeClr val="tx1"/>
                        </a:solidFill>
                        <a:effectLst/>
                        <a:latin typeface="Times New Roman" panose="02020603050405020304" pitchFamily="18" charset="0"/>
                        <a:ea typeface="Microsoft YaHei UI" panose="020B0503020204020204" pitchFamily="34" charset="-122"/>
                        <a:cs typeface="Times New Roman" panose="02020603050405020304" pitchFamily="18" charset="0"/>
                      </a:endParaRPr>
                    </a:p>
                  </a:txBody>
                  <a:tcPr marL="76261" marR="76261" marT="38130" marB="3813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bl>
          </a:graphicData>
        </a:graphic>
      </p:graphicFrame>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66683" y="358132"/>
            <a:ext cx="725317" cy="60109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27000" b="-27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467100" y="1787525"/>
            <a:ext cx="5629275" cy="2362200"/>
          </a:xfrm>
        </p:spPr>
        <p:txBody>
          <a:bodyPr>
            <a:noAutofit/>
          </a:bodyPr>
          <a:lstStyle/>
          <a:p>
            <a:r>
              <a:rPr lang="en-US" altLang="zh-CN" sz="9600" spc="-300" dirty="0">
                <a:solidFill>
                  <a:schemeClr val="bg1"/>
                </a:solidFill>
                <a:latin typeface="Times New Roman" panose="02020603050405020304" pitchFamily="18" charset="0"/>
                <a:cs typeface="Times New Roman" panose="02020603050405020304" pitchFamily="18" charset="0"/>
              </a:rPr>
              <a:t>Thank You</a:t>
            </a:r>
            <a:endParaRPr lang="zh-CN" altLang="en-US" sz="9600" spc="-300" dirty="0">
              <a:solidFill>
                <a:schemeClr val="bg1"/>
              </a:solidFill>
              <a:latin typeface="Times New Roman" panose="02020603050405020304" pitchFamily="18" charset="0"/>
              <a:cs typeface="Times New Roman" panose="02020603050405020304" pitchFamily="18" charset="0"/>
            </a:endParaRPr>
          </a:p>
        </p:txBody>
      </p:sp>
      <p:pic>
        <p:nvPicPr>
          <p:cNvPr id="6" name="图片 5" descr="R-MAT Logo"/>
          <p:cNvPicPr>
            <a:picLocks noChangeAspect="1"/>
          </p:cNvPicPr>
          <p:nvPr/>
        </p:nvPicPr>
        <p:blipFill>
          <a:blip r:embed="rId3"/>
          <a:stretch>
            <a:fillRect/>
          </a:stretch>
        </p:blipFill>
        <p:spPr>
          <a:xfrm>
            <a:off x="10455910" y="377190"/>
            <a:ext cx="907415" cy="7518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153" name="图片 2"/>
          <p:cNvPicPr>
            <a:picLocks noChangeAspect="1"/>
          </p:cNvPicPr>
          <p:nvPr/>
        </p:nvPicPr>
        <p:blipFill>
          <a:blip r:embed="rId22"/>
          <a:stretch>
            <a:fillRect/>
          </a:stretch>
        </p:blipFill>
        <p:spPr>
          <a:xfrm>
            <a:off x="2980055" y="932815"/>
            <a:ext cx="2325370" cy="1576705"/>
          </a:xfrm>
          <a:prstGeom prst="rect">
            <a:avLst/>
          </a:prstGeom>
          <a:noFill/>
          <a:ln w="9525">
            <a:noFill/>
          </a:ln>
        </p:spPr>
      </p:pic>
      <p:pic>
        <p:nvPicPr>
          <p:cNvPr id="5131" name="图片 2"/>
          <p:cNvPicPr>
            <a:picLocks noChangeAspect="1"/>
          </p:cNvPicPr>
          <p:nvPr/>
        </p:nvPicPr>
        <p:blipFill>
          <a:blip r:embed="rId23"/>
          <a:srcRect t="-2"/>
          <a:stretch>
            <a:fillRect/>
          </a:stretch>
        </p:blipFill>
        <p:spPr>
          <a:xfrm>
            <a:off x="360680" y="919480"/>
            <a:ext cx="2334895" cy="1534160"/>
          </a:xfrm>
          <a:prstGeom prst="rect">
            <a:avLst/>
          </a:prstGeom>
          <a:noFill/>
          <a:ln w="9525">
            <a:noFill/>
          </a:ln>
        </p:spPr>
      </p:pic>
      <p:pic>
        <p:nvPicPr>
          <p:cNvPr id="15" name="图片 14"/>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550535" y="927100"/>
            <a:ext cx="2350770" cy="1597025"/>
          </a:xfrm>
          <a:prstGeom prst="rect">
            <a:avLst/>
          </a:prstGeom>
        </p:spPr>
      </p:pic>
      <p:pic>
        <p:nvPicPr>
          <p:cNvPr id="14" name="图片 1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6745605" y="4290060"/>
            <a:ext cx="2378710" cy="1682750"/>
          </a:xfrm>
          <a:prstGeom prst="rect">
            <a:avLst/>
          </a:prstGeom>
        </p:spPr>
      </p:pic>
      <p:pic>
        <p:nvPicPr>
          <p:cNvPr id="4" name="图片 3"/>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3698240" y="4299585"/>
            <a:ext cx="2223770" cy="1604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0" name="Title 119"/>
          <p:cNvSpPr>
            <a:spLocks noGrp="1"/>
          </p:cNvSpPr>
          <p:nvPr>
            <p:ph type="title"/>
          </p:nvPr>
        </p:nvSpPr>
        <p:spPr>
          <a:xfrm>
            <a:off x="539750" y="158750"/>
            <a:ext cx="10858500" cy="671195"/>
          </a:xfrm>
        </p:spPr>
        <p:txBody>
          <a:bodyPr wrap="square">
            <a:normAutofit/>
          </a:bodyPr>
          <a:lstStyle/>
          <a:p>
            <a:pPr>
              <a:buSzPct val="25000"/>
            </a:pPr>
            <a:r>
              <a:rPr kumimoji="1" lang="en-US" altLang="zh-CN" sz="3000" dirty="0" err="1">
                <a:solidFill>
                  <a:schemeClr val="tx1"/>
                </a:solidFill>
                <a:uFillTx/>
                <a:cs typeface="Times New Roman" panose="02020603050405020304" pitchFamily="18" charset="0"/>
              </a:rPr>
              <a:t>XYL</a:t>
            </a:r>
          </a:p>
        </p:txBody>
      </p:sp>
      <p:sp>
        <p:nvSpPr>
          <p:cNvPr id="2" name="文本占位符 1"/>
          <p:cNvSpPr>
            <a:spLocks noGrp="1"/>
          </p:cNvSpPr>
          <p:nvPr>
            <p:ph type="body" sz="quarter" idx="11"/>
          </p:nvPr>
        </p:nvSpPr>
        <p:spPr>
          <a:xfrm>
            <a:off x="10455910" y="6105525"/>
            <a:ext cx="1062990" cy="171450"/>
          </a:xfrm>
        </p:spPr>
        <p:txBody>
          <a:bodyPr>
            <a:noAutofit/>
          </a:bodyPr>
          <a:lstStyle/>
          <a:p>
            <a:pPr marL="0" indent="0" algn="r">
              <a:buNone/>
            </a:pPr>
            <a:r>
              <a:rPr lang="en-US" altLang="zh-CN" sz="1000" b="1" dirty="0">
                <a:ea typeface="宋体" panose="02010600030101010101" pitchFamily="2" charset="-122"/>
                <a:cs typeface="Times New Roman" panose="02020603050405020304" pitchFamily="18" charset="0"/>
                <a:sym typeface="+mn-lt"/>
              </a:rPr>
              <a:t>R-MAT</a:t>
            </a:r>
          </a:p>
        </p:txBody>
      </p:sp>
      <p:sp>
        <p:nvSpPr>
          <p:cNvPr id="24" name="矩形: 对角圆角 23"/>
          <p:cNvSpPr/>
          <p:nvPr/>
        </p:nvSpPr>
        <p:spPr>
          <a:xfrm>
            <a:off x="1370184" y="6301210"/>
            <a:ext cx="2293797" cy="377961"/>
          </a:xfrm>
          <a:prstGeom prst="round2DiagRect">
            <a:avLst>
              <a:gd name="adj1" fmla="val 16667"/>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b="1" dirty="0">
                <a:latin typeface="Times New Roman" panose="02020603050405020304" pitchFamily="18" charset="0"/>
                <a:ea typeface="宋体" panose="02010600030101010101" pitchFamily="2" charset="-122"/>
                <a:cs typeface="Times New Roman" panose="02020603050405020304" pitchFamily="18" charset="0"/>
              </a:rPr>
              <a:t>Milestone</a:t>
            </a:r>
          </a:p>
        </p:txBody>
      </p:sp>
      <p:pic>
        <p:nvPicPr>
          <p:cNvPr id="23" name="图形 22" descr="地球仪亚洲"/>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64186" y="6051397"/>
            <a:ext cx="806633" cy="806633"/>
          </a:xfrm>
          <a:prstGeom prst="rect">
            <a:avLst/>
          </a:prstGeom>
        </p:spPr>
      </p:pic>
      <p:grpSp>
        <p:nvGrpSpPr>
          <p:cNvPr id="3" name="组合 2"/>
          <p:cNvGrpSpPr/>
          <p:nvPr>
            <p:custDataLst>
              <p:tags r:id="rId2"/>
            </p:custDataLst>
          </p:nvPr>
        </p:nvGrpSpPr>
        <p:grpSpPr>
          <a:xfrm>
            <a:off x="715645" y="1518285"/>
            <a:ext cx="10313035" cy="3806190"/>
            <a:chOff x="1127" y="2391"/>
            <a:chExt cx="16241" cy="5994"/>
          </a:xfrm>
        </p:grpSpPr>
        <p:sp>
          <p:nvSpPr>
            <p:cNvPr id="55" name="文本框 54"/>
            <p:cNvSpPr txBox="1"/>
            <p:nvPr>
              <p:custDataLst>
                <p:tags r:id="rId5"/>
              </p:custDataLst>
            </p:nvPr>
          </p:nvSpPr>
          <p:spPr>
            <a:xfrm>
              <a:off x="1774" y="5496"/>
              <a:ext cx="1088" cy="628"/>
            </a:xfrm>
            <a:prstGeom prst="rect">
              <a:avLst/>
            </a:prstGeom>
            <a:noFill/>
            <a:effectLst/>
          </p:spPr>
          <p:txBody>
            <a:bodyPr wrap="none" rtlCol="0">
              <a:spAutoFit/>
            </a:bodyPr>
            <a:lstStyle/>
            <a:p>
              <a:pPr algn="ctr"/>
              <a:r>
                <a:rPr lang="en-US" altLang="zh-CN" sz="2000" b="1" dirty="0">
                  <a:ln w="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1997</a:t>
              </a:r>
            </a:p>
          </p:txBody>
        </p:sp>
        <p:cxnSp>
          <p:nvCxnSpPr>
            <p:cNvPr id="27" name="直接箭头连接符 26"/>
            <p:cNvCxnSpPr/>
            <p:nvPr>
              <p:custDataLst>
                <p:tags r:id="rId6"/>
              </p:custDataLst>
            </p:nvPr>
          </p:nvCxnSpPr>
          <p:spPr>
            <a:xfrm flipV="1">
              <a:off x="2323" y="3953"/>
              <a:ext cx="8" cy="1346"/>
            </a:xfrm>
            <a:prstGeom prst="straightConnector1">
              <a:avLst/>
            </a:prstGeom>
            <a:ln w="15875">
              <a:solidFill>
                <a:schemeClr val="tx1"/>
              </a:solidFill>
              <a:tailEnd type="diamon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custDataLst>
                <p:tags r:id="rId7"/>
              </p:custDataLst>
            </p:nvPr>
          </p:nvCxnSpPr>
          <p:spPr>
            <a:xfrm flipH="1" flipV="1">
              <a:off x="1320" y="5266"/>
              <a:ext cx="16048" cy="14"/>
            </a:xfrm>
            <a:prstGeom prst="straightConnector1">
              <a:avLst/>
            </a:prstGeom>
            <a:ln w="76200" cap="sq">
              <a:gradFill>
                <a:gsLst>
                  <a:gs pos="1000">
                    <a:schemeClr val="tx1"/>
                  </a:gs>
                  <a:gs pos="0">
                    <a:schemeClr val="accent1">
                      <a:lumMod val="5000"/>
                      <a:lumOff val="95000"/>
                    </a:schemeClr>
                  </a:gs>
                  <a:gs pos="54000">
                    <a:srgbClr val="FF9B9B"/>
                  </a:gs>
                  <a:gs pos="66000">
                    <a:srgbClr val="FF9090"/>
                  </a:gs>
                  <a:gs pos="0">
                    <a:srgbClr val="D8999A">
                      <a:lumMod val="62000"/>
                      <a:lumOff val="38000"/>
                    </a:srgbClr>
                  </a:gs>
                  <a:gs pos="0">
                    <a:srgbClr val="803D3D"/>
                  </a:gs>
                  <a:gs pos="100000">
                    <a:schemeClr val="accent3">
                      <a:lumMod val="50000"/>
                      <a:lumOff val="50000"/>
                    </a:schemeClr>
                  </a:gs>
                  <a:gs pos="44000">
                    <a:srgbClr val="F3AEAE">
                      <a:alpha val="100000"/>
                    </a:srgbClr>
                  </a:gs>
                  <a:gs pos="76000">
                    <a:schemeClr val="accent1">
                      <a:lumMod val="45000"/>
                      <a:lumOff val="55000"/>
                    </a:schemeClr>
                  </a:gs>
                  <a:gs pos="100000">
                    <a:schemeClr val="bg1">
                      <a:alpha val="92000"/>
                    </a:schemeClr>
                  </a:gs>
                </a:gsLst>
                <a:lin ang="10800000" scaled="1"/>
              </a:gradFill>
              <a:round/>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endCxn id="6" idx="2"/>
            </p:cNvCxnSpPr>
            <p:nvPr>
              <p:custDataLst>
                <p:tags r:id="rId8"/>
              </p:custDataLst>
            </p:nvPr>
          </p:nvCxnSpPr>
          <p:spPr>
            <a:xfrm flipV="1">
              <a:off x="6627" y="3920"/>
              <a:ext cx="14" cy="1298"/>
            </a:xfrm>
            <a:prstGeom prst="straightConnector1">
              <a:avLst/>
            </a:prstGeom>
            <a:ln w="15875">
              <a:solidFill>
                <a:srgbClr val="7D521D"/>
              </a:solidFill>
              <a:tailEnd type="diamond"/>
            </a:ln>
          </p:spPr>
          <p:style>
            <a:lnRef idx="1">
              <a:schemeClr val="accent1"/>
            </a:lnRef>
            <a:fillRef idx="0">
              <a:schemeClr val="accent1"/>
            </a:fillRef>
            <a:effectRef idx="0">
              <a:schemeClr val="accent1"/>
            </a:effectRef>
            <a:fontRef idx="minor">
              <a:schemeClr val="tx1"/>
            </a:fontRef>
          </p:style>
        </p:cxnSp>
        <p:sp>
          <p:nvSpPr>
            <p:cNvPr id="51" name="文本框 50"/>
            <p:cNvSpPr txBox="1"/>
            <p:nvPr>
              <p:custDataLst>
                <p:tags r:id="rId9"/>
              </p:custDataLst>
            </p:nvPr>
          </p:nvSpPr>
          <p:spPr>
            <a:xfrm>
              <a:off x="6086" y="5496"/>
              <a:ext cx="1088" cy="628"/>
            </a:xfrm>
            <a:prstGeom prst="rect">
              <a:avLst/>
            </a:prstGeom>
            <a:noFill/>
            <a:effectLst/>
          </p:spPr>
          <p:txBody>
            <a:bodyPr wrap="none" rtlCol="0">
              <a:spAutoFit/>
            </a:bodyPr>
            <a:lstStyle/>
            <a:p>
              <a:pPr algn="ctr"/>
              <a:r>
                <a:rPr lang="en-US" altLang="zh-C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2010</a:t>
              </a:r>
            </a:p>
          </p:txBody>
        </p:sp>
        <p:sp>
          <p:nvSpPr>
            <p:cNvPr id="62" name="文本框 61"/>
            <p:cNvSpPr txBox="1"/>
            <p:nvPr>
              <p:custDataLst>
                <p:tags r:id="rId10"/>
              </p:custDataLst>
            </p:nvPr>
          </p:nvSpPr>
          <p:spPr>
            <a:xfrm>
              <a:off x="9778" y="5496"/>
              <a:ext cx="1088" cy="628"/>
            </a:xfrm>
            <a:prstGeom prst="rect">
              <a:avLst/>
            </a:prstGeom>
            <a:noFill/>
            <a:effectLst/>
          </p:spPr>
          <p:txBody>
            <a:bodyPr wrap="none" rtlCol="0">
              <a:spAutoFit/>
            </a:bodyPr>
            <a:lstStyle/>
            <a:p>
              <a:pPr algn="ctr"/>
              <a:r>
                <a:rPr lang="en-US" altLang="zh-C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2016</a:t>
              </a:r>
            </a:p>
          </p:txBody>
        </p:sp>
        <p:sp>
          <p:nvSpPr>
            <p:cNvPr id="66" name="文本框 65"/>
            <p:cNvSpPr txBox="1"/>
            <p:nvPr>
              <p:custDataLst>
                <p:tags r:id="rId11"/>
              </p:custDataLst>
            </p:nvPr>
          </p:nvSpPr>
          <p:spPr>
            <a:xfrm>
              <a:off x="11563" y="4422"/>
              <a:ext cx="1673" cy="628"/>
            </a:xfrm>
            <a:prstGeom prst="rect">
              <a:avLst/>
            </a:prstGeom>
            <a:noFill/>
            <a:effectLst/>
          </p:spPr>
          <p:txBody>
            <a:bodyPr wrap="square" rtlCol="0">
              <a:spAutoFit/>
            </a:bodyPr>
            <a:lstStyle/>
            <a:p>
              <a:pPr algn="ctr"/>
              <a:r>
                <a:rPr lang="en-US" altLang="zh-CN" sz="2000" b="1" dirty="0">
                  <a:ln w="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2021</a:t>
              </a:r>
            </a:p>
          </p:txBody>
        </p:sp>
        <p:sp>
          <p:nvSpPr>
            <p:cNvPr id="20" name="矩形 19"/>
            <p:cNvSpPr/>
            <p:nvPr>
              <p:custDataLst>
                <p:tags r:id="rId12"/>
              </p:custDataLst>
            </p:nvPr>
          </p:nvSpPr>
          <p:spPr>
            <a:xfrm>
              <a:off x="1127" y="2391"/>
              <a:ext cx="2415" cy="1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b="1" kern="100" noProof="1">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F</a:t>
              </a:r>
              <a:r>
                <a:rPr kumimoji="0" lang="en-US" altLang="zh-CN" b="1" i="0" u="none" strike="noStrike" kern="100" normalizeH="0" baseline="0" noProof="1">
                  <a:ln w="0"/>
                  <a:solidFill>
                    <a:schemeClr val="bg1"/>
                  </a:solidFill>
                  <a:effectLst>
                    <a:outerShdw blurRad="38100" dist="19050" dir="2700000" algn="tl" rotWithShape="0">
                      <a:schemeClr val="dk1">
                        <a:alpha val="40000"/>
                      </a:schemeClr>
                    </a:outerShdw>
                  </a:effectLst>
                  <a:uLnTx/>
                  <a:uFillTx/>
                  <a:latin typeface="Times New Roman" panose="02020603050405020304" pitchFamily="18" charset="0"/>
                  <a:ea typeface="宋体" panose="02010600030101010101" pitchFamily="2" charset="-122"/>
                  <a:cs typeface="Times New Roman" panose="02020603050405020304" pitchFamily="18" charset="0"/>
                </a:rPr>
                <a:t>irst     Factory</a:t>
              </a:r>
            </a:p>
            <a:p>
              <a:pPr algn="ctr"/>
              <a:r>
                <a:rPr kumimoji="1" lang="en-US" altLang="zh-CN" sz="12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DongGuan, China</a:t>
              </a:r>
            </a:p>
          </p:txBody>
        </p:sp>
        <p:sp>
          <p:nvSpPr>
            <p:cNvPr id="6" name="矩形 5"/>
            <p:cNvSpPr/>
            <p:nvPr>
              <p:custDataLst>
                <p:tags r:id="rId13"/>
              </p:custDataLst>
            </p:nvPr>
          </p:nvSpPr>
          <p:spPr>
            <a:xfrm>
              <a:off x="5433" y="2417"/>
              <a:ext cx="2415" cy="1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0" lang="en-US" altLang="zh-CN" b="1" i="0" u="none" strike="noStrike" kern="100" normalizeH="0" baseline="0" noProof="1">
                  <a:ln w="0"/>
                  <a:solidFill>
                    <a:schemeClr val="bg1"/>
                  </a:solidFill>
                  <a:effectLst>
                    <a:outerShdw blurRad="38100" dist="19050" dir="2700000" algn="tl" rotWithShape="0">
                      <a:schemeClr val="dk1">
                        <a:alpha val="40000"/>
                      </a:schemeClr>
                    </a:outerShdw>
                  </a:effectLst>
                  <a:uLnTx/>
                  <a:uFillTx/>
                  <a:latin typeface="Times New Roman" panose="02020603050405020304" pitchFamily="18" charset="0"/>
                  <a:ea typeface="宋体" panose="02010600030101010101" pitchFamily="2" charset="-122"/>
                  <a:cs typeface="Times New Roman" panose="02020603050405020304" pitchFamily="18" charset="0"/>
                </a:rPr>
                <a:t>XYL   Factory</a:t>
              </a:r>
            </a:p>
            <a:p>
              <a:pPr algn="ctr"/>
              <a:r>
                <a:rPr kumimoji="1" lang="en-US" altLang="zh-CN" sz="12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HeNan, China</a:t>
              </a:r>
            </a:p>
          </p:txBody>
        </p:sp>
        <p:cxnSp>
          <p:nvCxnSpPr>
            <p:cNvPr id="8" name="直接箭头连接符 7"/>
            <p:cNvCxnSpPr/>
            <p:nvPr>
              <p:custDataLst>
                <p:tags r:id="rId14"/>
              </p:custDataLst>
            </p:nvPr>
          </p:nvCxnSpPr>
          <p:spPr>
            <a:xfrm>
              <a:off x="7562" y="5299"/>
              <a:ext cx="11" cy="1274"/>
            </a:xfrm>
            <a:prstGeom prst="straightConnector1">
              <a:avLst/>
            </a:prstGeom>
            <a:ln w="15875">
              <a:solidFill>
                <a:srgbClr val="A75450"/>
              </a:solidFill>
              <a:tailEnd type="diamond"/>
            </a:ln>
          </p:spPr>
          <p:style>
            <a:lnRef idx="1">
              <a:schemeClr val="accent1"/>
            </a:lnRef>
            <a:fillRef idx="0">
              <a:schemeClr val="accent1"/>
            </a:fillRef>
            <a:effectRef idx="0">
              <a:schemeClr val="accent1"/>
            </a:effectRef>
            <a:fontRef idx="minor">
              <a:schemeClr val="tx1"/>
            </a:fontRef>
          </p:style>
        </p:cxnSp>
        <p:sp>
          <p:nvSpPr>
            <p:cNvPr id="9" name="矩形 8"/>
            <p:cNvSpPr/>
            <p:nvPr>
              <p:custDataLst>
                <p:tags r:id="rId15"/>
              </p:custDataLst>
            </p:nvPr>
          </p:nvSpPr>
          <p:spPr>
            <a:xfrm>
              <a:off x="6366" y="6767"/>
              <a:ext cx="2415" cy="1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0" lang="en-US" altLang="zh-CN" b="1" i="0" u="none" strike="noStrike" kern="100" normalizeH="0" baseline="0" noProof="1">
                  <a:ln w="0"/>
                  <a:solidFill>
                    <a:schemeClr val="bg1"/>
                  </a:solidFill>
                  <a:effectLst>
                    <a:outerShdw blurRad="38100" dist="19050" dir="2700000" algn="tl" rotWithShape="0">
                      <a:schemeClr val="dk1">
                        <a:alpha val="40000"/>
                      </a:schemeClr>
                    </a:outerShdw>
                  </a:effectLst>
                  <a:uLnTx/>
                  <a:uFillTx/>
                  <a:latin typeface="Times New Roman" panose="02020603050405020304" pitchFamily="18" charset="0"/>
                  <a:ea typeface="宋体" panose="02010600030101010101" pitchFamily="2" charset="-122"/>
                  <a:cs typeface="Times New Roman" panose="02020603050405020304" pitchFamily="18" charset="0"/>
                </a:rPr>
                <a:t>R-MAT Factory</a:t>
              </a:r>
            </a:p>
            <a:p>
              <a:pPr algn="ctr"/>
              <a:r>
                <a:rPr kumimoji="1" lang="en-US" altLang="zh-CN" sz="12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DongGuan, China</a:t>
              </a:r>
            </a:p>
          </p:txBody>
        </p:sp>
        <p:sp>
          <p:nvSpPr>
            <p:cNvPr id="10" name="文本框 9"/>
            <p:cNvSpPr txBox="1"/>
            <p:nvPr>
              <p:custDataLst>
                <p:tags r:id="rId16"/>
              </p:custDataLst>
            </p:nvPr>
          </p:nvSpPr>
          <p:spPr>
            <a:xfrm>
              <a:off x="7042" y="4410"/>
              <a:ext cx="1065" cy="628"/>
            </a:xfrm>
            <a:prstGeom prst="rect">
              <a:avLst/>
            </a:prstGeom>
            <a:noFill/>
            <a:effectLst/>
          </p:spPr>
          <p:txBody>
            <a:bodyPr wrap="none" rtlCol="0">
              <a:spAutoFit/>
            </a:bodyPr>
            <a:lstStyle/>
            <a:p>
              <a:pPr algn="ctr"/>
              <a:r>
                <a:rPr lang="en-US" altLang="zh-CN" sz="2000" b="1"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2011</a:t>
              </a:r>
            </a:p>
          </p:txBody>
        </p:sp>
        <p:cxnSp>
          <p:nvCxnSpPr>
            <p:cNvPr id="11" name="直接箭头连接符 10"/>
            <p:cNvCxnSpPr/>
            <p:nvPr>
              <p:custDataLst>
                <p:tags r:id="rId17"/>
              </p:custDataLst>
            </p:nvPr>
          </p:nvCxnSpPr>
          <p:spPr>
            <a:xfrm flipV="1">
              <a:off x="10348" y="3939"/>
              <a:ext cx="8" cy="1325"/>
            </a:xfrm>
            <a:prstGeom prst="straightConnector1">
              <a:avLst/>
            </a:prstGeom>
            <a:ln w="15875">
              <a:solidFill>
                <a:schemeClr val="accent2">
                  <a:lumMod val="20000"/>
                  <a:lumOff val="80000"/>
                </a:schemeClr>
              </a:solidFill>
              <a:tailEnd type="diamond"/>
            </a:ln>
          </p:spPr>
          <p:style>
            <a:lnRef idx="1">
              <a:schemeClr val="accent1"/>
            </a:lnRef>
            <a:fillRef idx="0">
              <a:schemeClr val="accent1"/>
            </a:fillRef>
            <a:effectRef idx="0">
              <a:schemeClr val="accent1"/>
            </a:effectRef>
            <a:fontRef idx="minor">
              <a:schemeClr val="tx1"/>
            </a:fontRef>
          </p:style>
        </p:cxnSp>
        <p:sp>
          <p:nvSpPr>
            <p:cNvPr id="12" name="矩形 11"/>
            <p:cNvSpPr/>
            <p:nvPr>
              <p:custDataLst>
                <p:tags r:id="rId18"/>
              </p:custDataLst>
            </p:nvPr>
          </p:nvSpPr>
          <p:spPr>
            <a:xfrm>
              <a:off x="9148" y="2417"/>
              <a:ext cx="2415" cy="1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0" lang="en-US" altLang="zh-CN" b="1" i="0" u="none" strike="noStrike" kern="100" normalizeH="0" baseline="0" noProof="1">
                  <a:ln w="0"/>
                  <a:solidFill>
                    <a:schemeClr val="bg1"/>
                  </a:solidFill>
                  <a:effectLst>
                    <a:outerShdw blurRad="38100" dist="19050" dir="2700000" algn="tl" rotWithShape="0">
                      <a:schemeClr val="dk1">
                        <a:alpha val="40000"/>
                      </a:schemeClr>
                    </a:outerShdw>
                  </a:effectLst>
                  <a:uLnTx/>
                  <a:uFillTx/>
                  <a:latin typeface="Times New Roman" panose="02020603050405020304" pitchFamily="18" charset="0"/>
                  <a:ea typeface="宋体" panose="02010600030101010101" pitchFamily="2" charset="-122"/>
                  <a:cs typeface="Times New Roman" panose="02020603050405020304" pitchFamily="18" charset="0"/>
                </a:rPr>
                <a:t>XYL    Factory</a:t>
              </a:r>
            </a:p>
            <a:p>
              <a:pPr algn="ctr"/>
              <a:r>
                <a:rPr kumimoji="1" lang="en-US" altLang="zh-CN" sz="12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South Vietnam</a:t>
              </a:r>
            </a:p>
          </p:txBody>
        </p:sp>
        <p:cxnSp>
          <p:nvCxnSpPr>
            <p:cNvPr id="16" name="直接箭头连接符 15"/>
            <p:cNvCxnSpPr/>
            <p:nvPr>
              <p:custDataLst>
                <p:tags r:id="rId19"/>
              </p:custDataLst>
            </p:nvPr>
          </p:nvCxnSpPr>
          <p:spPr>
            <a:xfrm flipH="1">
              <a:off x="12443" y="5259"/>
              <a:ext cx="8" cy="1288"/>
            </a:xfrm>
            <a:prstGeom prst="straightConnector1">
              <a:avLst/>
            </a:prstGeom>
            <a:ln w="15875">
              <a:solidFill>
                <a:schemeClr val="accent2">
                  <a:lumMod val="40000"/>
                  <a:lumOff val="60000"/>
                </a:schemeClr>
              </a:solidFill>
              <a:tailEnd type="diamond"/>
            </a:ln>
          </p:spPr>
          <p:style>
            <a:lnRef idx="1">
              <a:schemeClr val="accent1"/>
            </a:lnRef>
            <a:fillRef idx="0">
              <a:schemeClr val="accent1"/>
            </a:fillRef>
            <a:effectRef idx="0">
              <a:schemeClr val="accent1"/>
            </a:effectRef>
            <a:fontRef idx="minor">
              <a:schemeClr val="tx1"/>
            </a:fontRef>
          </p:style>
        </p:cxnSp>
        <p:sp>
          <p:nvSpPr>
            <p:cNvPr id="17" name="矩形 16"/>
            <p:cNvSpPr/>
            <p:nvPr>
              <p:custDataLst>
                <p:tags r:id="rId20"/>
              </p:custDataLst>
            </p:nvPr>
          </p:nvSpPr>
          <p:spPr>
            <a:xfrm>
              <a:off x="11288" y="6882"/>
              <a:ext cx="2415" cy="15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kumimoji="0" lang="en-US" altLang="zh-CN" b="1" i="0" u="none" strike="noStrike" kern="100" normalizeH="0" baseline="0" noProof="1">
                  <a:ln w="0"/>
                  <a:solidFill>
                    <a:schemeClr val="bg1"/>
                  </a:solidFill>
                  <a:effectLst>
                    <a:outerShdw blurRad="38100" dist="19050" dir="2700000" algn="tl" rotWithShape="0">
                      <a:schemeClr val="dk1">
                        <a:alpha val="40000"/>
                      </a:schemeClr>
                    </a:outerShdw>
                  </a:effectLst>
                  <a:uLnTx/>
                  <a:uFillTx/>
                  <a:latin typeface="Times New Roman" panose="02020603050405020304" pitchFamily="18" charset="0"/>
                  <a:ea typeface="宋体" panose="02010600030101010101" pitchFamily="2" charset="-122"/>
                  <a:cs typeface="Times New Roman" panose="02020603050405020304" pitchFamily="18" charset="0"/>
                </a:rPr>
                <a:t>R-MAT Factory</a:t>
              </a:r>
            </a:p>
            <a:p>
              <a:pPr algn="ctr"/>
              <a:r>
                <a:rPr kumimoji="1" lang="en-US" altLang="zh-CN" sz="12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HeNan, China</a:t>
              </a:r>
            </a:p>
          </p:txBody>
        </p:sp>
      </p:grpSp>
      <p:pic>
        <p:nvPicPr>
          <p:cNvPr id="19" name="图片 18"/>
          <p:cNvPicPr>
            <a:picLocks noChangeAspect="1"/>
          </p:cNvPicPr>
          <p:nvPr/>
        </p:nvPicPr>
        <p:blipFill>
          <a:blip r:embed="rId29"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
        <p:nvSpPr>
          <p:cNvPr id="44" name="文本框 43"/>
          <p:cNvSpPr txBox="1"/>
          <p:nvPr>
            <p:custDataLst>
              <p:tags r:id="rId3"/>
            </p:custDataLst>
          </p:nvPr>
        </p:nvSpPr>
        <p:spPr>
          <a:xfrm>
            <a:off x="9987280" y="2807970"/>
            <a:ext cx="1062355" cy="398780"/>
          </a:xfrm>
          <a:prstGeom prst="rect">
            <a:avLst/>
          </a:prstGeom>
          <a:noFill/>
          <a:effectLst/>
        </p:spPr>
        <p:txBody>
          <a:bodyPr wrap="square" rtlCol="0">
            <a:spAutoFit/>
          </a:bodyPr>
          <a:lstStyle/>
          <a:p>
            <a:pPr algn="ctr"/>
            <a:r>
              <a:rPr lang="en-US" altLang="zh-CN" sz="2000" b="1" dirty="0">
                <a:ln w="0"/>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rPr>
              <a:t>2024</a:t>
            </a:r>
          </a:p>
        </p:txBody>
      </p:sp>
      <p:cxnSp>
        <p:nvCxnSpPr>
          <p:cNvPr id="45" name="直接箭头连接符 44"/>
          <p:cNvCxnSpPr/>
          <p:nvPr>
            <p:custDataLst>
              <p:tags r:id="rId4"/>
            </p:custDataLst>
          </p:nvPr>
        </p:nvCxnSpPr>
        <p:spPr>
          <a:xfrm flipH="1">
            <a:off x="10890885" y="3411220"/>
            <a:ext cx="5080" cy="817880"/>
          </a:xfrm>
          <a:prstGeom prst="straightConnector1">
            <a:avLst/>
          </a:prstGeom>
          <a:ln w="15875">
            <a:solidFill>
              <a:schemeClr val="accent2">
                <a:lumMod val="40000"/>
                <a:lumOff val="60000"/>
              </a:schemeClr>
            </a:solidFill>
            <a:tailEnd type="diamond"/>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718040" y="4287520"/>
            <a:ext cx="2350770" cy="1653540"/>
          </a:xfrm>
          <a:prstGeom prst="rect">
            <a:avLst/>
          </a:prstGeom>
        </p:spPr>
      </p:pic>
      <p:sp>
        <p:nvSpPr>
          <p:cNvPr id="47" name="文本框 46"/>
          <p:cNvSpPr txBox="1"/>
          <p:nvPr/>
        </p:nvSpPr>
        <p:spPr>
          <a:xfrm>
            <a:off x="10455910" y="4333240"/>
            <a:ext cx="1436370" cy="645160"/>
          </a:xfrm>
          <a:prstGeom prst="rect">
            <a:avLst/>
          </a:prstGeom>
          <a:noFill/>
        </p:spPr>
        <p:txBody>
          <a:bodyPr wrap="square" rtlCol="0" anchor="t">
            <a:spAutoFit/>
          </a:bodyPr>
          <a:lstStyle/>
          <a:p>
            <a:r>
              <a:rPr lang="en-US" altLang="zh-CN" b="1" kern="100">
                <a:ln w="0"/>
                <a:solidFill>
                  <a:schemeClr val="bg1"/>
                </a:solidFill>
                <a:effectLst>
                  <a:outerShdw blurRad="38100" dist="19050" dir="2700000" algn="tl" rotWithShape="0">
                    <a:schemeClr val="dk1">
                      <a:alpha val="40000"/>
                    </a:schemeClr>
                  </a:outerShdw>
                </a:effectLst>
                <a:uLnTx/>
                <a:uFillTx/>
                <a:latin typeface="Times New Roman" panose="02020603050405020304" pitchFamily="18" charset="0"/>
                <a:ea typeface="宋体" panose="02010600030101010101" pitchFamily="2" charset="-122"/>
                <a:cs typeface="Times New Roman" panose="02020603050405020304" pitchFamily="18" charset="0"/>
                <a:sym typeface="+mn-ea"/>
              </a:rPr>
              <a:t>R-MAT     Factory</a:t>
            </a:r>
          </a:p>
        </p:txBody>
      </p:sp>
      <p:sp>
        <p:nvSpPr>
          <p:cNvPr id="48" name="文本框 47"/>
          <p:cNvSpPr txBox="1"/>
          <p:nvPr/>
        </p:nvSpPr>
        <p:spPr>
          <a:xfrm>
            <a:off x="8952230" y="4975860"/>
            <a:ext cx="3882390" cy="275590"/>
          </a:xfrm>
          <a:prstGeom prst="rect">
            <a:avLst/>
          </a:prstGeom>
          <a:noFill/>
        </p:spPr>
        <p:txBody>
          <a:bodyPr wrap="square" rtlCol="0" anchor="t">
            <a:spAutoFit/>
          </a:bodyPr>
          <a:lstStyle/>
          <a:p>
            <a:pPr algn="ctr"/>
            <a:r>
              <a:rPr kumimoji="1" lang="en-US" altLang="zh-CN" sz="1200" b="1"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ea typeface="宋体" panose="02010600030101010101" pitchFamily="2" charset="-122"/>
                <a:cs typeface="Times New Roman" panose="02020603050405020304" pitchFamily="18" charset="0"/>
                <a:sym typeface="+mn-ea"/>
              </a:rPr>
              <a:t>South Vietnam</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2"/>
          <p:cNvPicPr>
            <a:picLocks noChangeAspect="1"/>
          </p:cNvPicPr>
          <p:nvPr/>
        </p:nvPicPr>
        <p:blipFill>
          <a:blip r:embed="rId2"/>
          <a:stretch>
            <a:fillRect/>
          </a:stretch>
        </p:blipFill>
        <p:spPr>
          <a:xfrm>
            <a:off x="11291750" y="230189"/>
            <a:ext cx="506549" cy="399836"/>
          </a:xfrm>
          <a:prstGeom prst="rect">
            <a:avLst/>
          </a:prstGeom>
          <a:noFill/>
          <a:ln w="9525">
            <a:noFill/>
          </a:ln>
        </p:spPr>
      </p:pic>
      <p:sp>
        <p:nvSpPr>
          <p:cNvPr id="3" name="标题 1"/>
          <p:cNvSpPr txBox="1"/>
          <p:nvPr/>
        </p:nvSpPr>
        <p:spPr>
          <a:xfrm>
            <a:off x="596391" y="435004"/>
            <a:ext cx="7118350" cy="796925"/>
          </a:xfrm>
          <a:prstGeom prst="rect">
            <a:avLst/>
          </a:prstGeom>
        </p:spPr>
        <p:txBody>
          <a:bodyPr vert="horz" wrap="square" lIns="91440" tIns="45720" rIns="91440" bIns="45720" anchor="ctr" anchorCtr="0"/>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a:lstStyle>
          <a:p>
            <a:r>
              <a:rPr lang="en-US" altLang="zh-CN" sz="3600" dirty="0">
                <a:latin typeface="Times New Roman" panose="02020603050405020304" pitchFamily="18" charset="0"/>
                <a:ea typeface="宋体" panose="02010600030101010101" pitchFamily="2" charset="-122"/>
                <a:cs typeface="Times New Roman" panose="02020603050405020304" pitchFamily="18" charset="0"/>
              </a:rPr>
              <a:t>R-MAT Cooperative Brand</a:t>
            </a:r>
            <a:endParaRPr lang="zh-CN" altLang="en-US" sz="36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1640" y="3492500"/>
            <a:ext cx="1816100" cy="121094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80990" y="3493135"/>
            <a:ext cx="1426210" cy="14262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580120" y="3493135"/>
            <a:ext cx="1983740" cy="12274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066530" y="5113655"/>
            <a:ext cx="1410970" cy="1410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60925" y="5632450"/>
            <a:ext cx="2767965" cy="579120"/>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descr="download"/>
          <p:cNvPicPr>
            <a:picLocks noChangeAspect="1"/>
          </p:cNvPicPr>
          <p:nvPr/>
        </p:nvPicPr>
        <p:blipFill>
          <a:blip r:embed="rId8"/>
          <a:stretch>
            <a:fillRect/>
          </a:stretch>
        </p:blipFill>
        <p:spPr>
          <a:xfrm>
            <a:off x="1503680" y="1266190"/>
            <a:ext cx="2192020" cy="2192020"/>
          </a:xfrm>
          <a:prstGeom prst="rect">
            <a:avLst/>
          </a:prstGeom>
        </p:spPr>
      </p:pic>
      <p:pic>
        <p:nvPicPr>
          <p:cNvPr id="11" name="图片 10" descr="u=214622560,3720226653&amp;fm=21&amp;gp=0.jpg"/>
          <p:cNvPicPr>
            <a:picLocks noChangeAspect="1"/>
          </p:cNvPicPr>
          <p:nvPr/>
        </p:nvPicPr>
        <p:blipFill>
          <a:blip r:embed="rId9"/>
          <a:stretch>
            <a:fillRect/>
          </a:stretch>
        </p:blipFill>
        <p:spPr>
          <a:xfrm>
            <a:off x="4946650" y="1598295"/>
            <a:ext cx="2294890" cy="1465580"/>
          </a:xfrm>
          <a:prstGeom prst="rect">
            <a:avLst/>
          </a:prstGeom>
          <a:noFill/>
          <a:ln w="9525">
            <a:noFill/>
          </a:ln>
        </p:spPr>
      </p:pic>
      <p:pic>
        <p:nvPicPr>
          <p:cNvPr id="6" name="图片 5" descr="images"/>
          <p:cNvPicPr>
            <a:picLocks noChangeAspect="1"/>
          </p:cNvPicPr>
          <p:nvPr/>
        </p:nvPicPr>
        <p:blipFill>
          <a:blip r:embed="rId10"/>
          <a:stretch>
            <a:fillRect/>
          </a:stretch>
        </p:blipFill>
        <p:spPr>
          <a:xfrm rot="21360000">
            <a:off x="8421370" y="902335"/>
            <a:ext cx="2700655" cy="2857500"/>
          </a:xfrm>
          <a:prstGeom prst="rect">
            <a:avLst/>
          </a:prstGeom>
        </p:spPr>
      </p:pic>
      <p:pic>
        <p:nvPicPr>
          <p:cNvPr id="7" name="图片 6" descr="download"/>
          <p:cNvPicPr>
            <a:picLocks noChangeAspect="1"/>
          </p:cNvPicPr>
          <p:nvPr/>
        </p:nvPicPr>
        <p:blipFill>
          <a:blip r:embed="rId11"/>
          <a:stretch>
            <a:fillRect/>
          </a:stretch>
        </p:blipFill>
        <p:spPr>
          <a:xfrm>
            <a:off x="1594485" y="4703445"/>
            <a:ext cx="2143125" cy="2143125"/>
          </a:xfrm>
          <a:prstGeom prst="rect">
            <a:avLst/>
          </a:prstGeom>
        </p:spPr>
      </p:pic>
    </p:spTree>
  </p:cSld>
  <p:clrMapOvr>
    <a:masterClrMapping/>
  </p:clrMapOvr>
  <p:transition advClick="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8000" r="-8000"/>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156138" y="2907367"/>
            <a:ext cx="11035862" cy="854080"/>
          </a:xfrm>
          <a:effectLst>
            <a:reflection blurRad="6350" stA="50000" endA="300" endPos="90000" dir="5400000" sy="-100000" algn="bl" rotWithShape="0"/>
          </a:effectLst>
          <a:scene3d>
            <a:camera prst="orthographicFront"/>
            <a:lightRig rig="threePt" dir="t"/>
          </a:scene3d>
          <a:sp3d>
            <a:bevelT w="165100" prst="coolSlant"/>
            <a:bevelB/>
          </a:sp3d>
        </p:spPr>
        <p:txBody>
          <a:bodyPr/>
          <a:lstStyle/>
          <a:p>
            <a:r>
              <a:rPr lang="en-US" altLang="zh-CN" sz="5500" dirty="0">
                <a:solidFill>
                  <a:schemeClr val="bg1"/>
                </a:solidFill>
                <a:ea typeface="宋体" panose="02010600030101010101" pitchFamily="2" charset="-122"/>
                <a:cs typeface="Times New Roman" panose="02020603050405020304" pitchFamily="18" charset="0"/>
                <a:sym typeface="+mn-ea"/>
              </a:rPr>
              <a:t> XYL China Factory (DongGuan)</a:t>
            </a:r>
          </a:p>
        </p:txBody>
      </p:sp>
      <p:pic>
        <p:nvPicPr>
          <p:cNvPr id="6" name="图片 5" descr="R-MAT Logo">
            <a:extLst>
              <a:ext uri="{FF2B5EF4-FFF2-40B4-BE49-F238E27FC236}">
                <a16:creationId xmlns:a16="http://schemas.microsoft.com/office/drawing/2014/main" id="{014867F5-9844-570C-5E40-5EC645CA6F60}"/>
              </a:ext>
            </a:extLst>
          </p:cNvPr>
          <p:cNvPicPr>
            <a:picLocks noChangeAspect="1"/>
          </p:cNvPicPr>
          <p:nvPr/>
        </p:nvPicPr>
        <p:blipFill>
          <a:blip r:embed="rId3"/>
          <a:stretch>
            <a:fillRect/>
          </a:stretch>
        </p:blipFill>
        <p:spPr>
          <a:xfrm>
            <a:off x="10331450" y="377190"/>
            <a:ext cx="907415" cy="7518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49125" y="3848534"/>
            <a:ext cx="3048081" cy="2286061"/>
          </a:xfrm>
          <a:prstGeom prst="rect">
            <a:avLst/>
          </a:prstGeom>
        </p:spPr>
      </p:pic>
      <p:sp>
        <p:nvSpPr>
          <p:cNvPr id="120" name="Title 119"/>
          <p:cNvSpPr>
            <a:spLocks noGrp="1"/>
          </p:cNvSpPr>
          <p:nvPr>
            <p:ph type="title"/>
          </p:nvPr>
        </p:nvSpPr>
        <p:spPr>
          <a:xfrm>
            <a:off x="539750" y="357505"/>
            <a:ext cx="10858500" cy="671195"/>
          </a:xfrm>
        </p:spPr>
        <p:txBody>
          <a:bodyPr wrap="square">
            <a:normAutofit/>
          </a:bodyPr>
          <a:lstStyle/>
          <a:p>
            <a:pPr>
              <a:buSzPct val="25000"/>
            </a:pPr>
            <a:r>
              <a:rPr kumimoji="1" lang="en-US" altLang="zh-CN" sz="3000" b="1" dirty="0" err="1">
                <a:solidFill>
                  <a:schemeClr val="tx1"/>
                </a:solidFill>
                <a:uFillTx/>
                <a:cs typeface="Times New Roman" panose="02020603050405020304" pitchFamily="18" charset="0"/>
              </a:rPr>
              <a:t>China Factory Profile (DongGuan)</a:t>
            </a:r>
          </a:p>
        </p:txBody>
      </p:sp>
      <p:sp>
        <p:nvSpPr>
          <p:cNvPr id="5" name="文本框 4"/>
          <p:cNvSpPr txBox="1"/>
          <p:nvPr/>
        </p:nvSpPr>
        <p:spPr>
          <a:xfrm>
            <a:off x="968375" y="1186815"/>
            <a:ext cx="6984365" cy="1409700"/>
          </a:xfrm>
          <a:prstGeom prst="rect">
            <a:avLst/>
          </a:prstGeom>
          <a:noFill/>
        </p:spPr>
        <p:txBody>
          <a:bodyPr wrap="square" rtlCol="0" anchor="t">
            <a:noAutofit/>
          </a:bodyPr>
          <a:lstStyle/>
          <a:p>
            <a:pPr indent="0" fontAlgn="auto">
              <a:lnSpc>
                <a:spcPts val="2460"/>
              </a:lnSpc>
            </a:pPr>
            <a:r>
              <a:rPr lang="en-US" altLang="zh-CN" sz="1600" dirty="0">
                <a:latin typeface="Arial Rounded MT Bold" panose="020F0704030504030204" charset="0"/>
                <a:ea typeface="宋体" panose="02010600030101010101" pitchFamily="2" charset="-122"/>
                <a:cs typeface="Arial Rounded MT Bold" panose="020F0704030504030204" charset="0"/>
                <a:sym typeface="+mn-lt"/>
              </a:rPr>
              <a:t>1. Provides bottom components to Brand in China</a:t>
            </a:r>
          </a:p>
          <a:p>
            <a:pPr indent="0" fontAlgn="auto">
              <a:lnSpc>
                <a:spcPts val="2460"/>
              </a:lnSpc>
            </a:pPr>
            <a:r>
              <a:rPr lang="en-US" altLang="zh-CN" sz="1600" dirty="0">
                <a:latin typeface="Arial Rounded MT Bold" panose="020F0704030504030204" charset="0"/>
                <a:ea typeface="宋体" panose="02010600030101010101" pitchFamily="2" charset="-122"/>
                <a:cs typeface="Arial Rounded MT Bold" panose="020F0704030504030204" charset="0"/>
                <a:sym typeface="+mn-lt"/>
              </a:rPr>
              <a:t>2. Supplies raw materials to XYL’s global factories</a:t>
            </a:r>
          </a:p>
          <a:p>
            <a:pPr indent="0" fontAlgn="auto">
              <a:lnSpc>
                <a:spcPts val="2460"/>
              </a:lnSpc>
            </a:pPr>
            <a:r>
              <a:rPr lang="en-US" altLang="zh-CN" sz="1600" dirty="0">
                <a:latin typeface="Arial Rounded MT Bold" panose="020F0704030504030204" charset="0"/>
                <a:ea typeface="宋体" panose="02010600030101010101" pitchFamily="2" charset="-122"/>
                <a:cs typeface="Arial Rounded MT Bold" panose="020F0704030504030204" charset="0"/>
                <a:sym typeface="+mn-lt"/>
              </a:rPr>
              <a:t>3. XYL research and Development Innovation Center</a:t>
            </a:r>
          </a:p>
          <a:p>
            <a:pPr indent="0" fontAlgn="auto">
              <a:lnSpc>
                <a:spcPts val="2460"/>
              </a:lnSpc>
            </a:pPr>
            <a:r>
              <a:rPr lang="en-US" altLang="zh-CN" sz="1600" dirty="0">
                <a:latin typeface="Arial Rounded MT Bold" panose="020F0704030504030204" charset="0"/>
                <a:ea typeface="宋体" panose="02010600030101010101" pitchFamily="2" charset="-122"/>
                <a:cs typeface="Arial Rounded MT Bold" panose="020F0704030504030204" charset="0"/>
                <a:sym typeface="+mn-lt"/>
              </a:rPr>
              <a:t>4. Compression molded/Injection molded</a:t>
            </a:r>
            <a:endParaRPr lang="en-US" altLang="zh-CN" sz="1600">
              <a:solidFill>
                <a:sysClr val="windowText" lastClr="000000"/>
              </a:solidFill>
              <a:latin typeface="Arial Rounded MT Bold" panose="020F0704030504030204" charset="0"/>
              <a:cs typeface="Arial Rounded MT Bold" panose="020F0704030504030204" charset="0"/>
              <a:sym typeface="+mn-ea"/>
            </a:endParaRPr>
          </a:p>
        </p:txBody>
      </p:sp>
      <p:sp>
        <p:nvSpPr>
          <p:cNvPr id="21" name="矩形: 圆角 20"/>
          <p:cNvSpPr/>
          <p:nvPr/>
        </p:nvSpPr>
        <p:spPr>
          <a:xfrm rot="5400000">
            <a:off x="132080" y="1844040"/>
            <a:ext cx="1195070" cy="95250"/>
          </a:xfrm>
          <a:prstGeom prst="roundRect">
            <a:avLst>
              <a:gd name="adj" fmla="val 0"/>
            </a:avLst>
          </a:prstGeom>
          <a:gradFill>
            <a:gsLst>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dirty="0">
              <a:solidFill>
                <a:srgbClr val="000917"/>
              </a:solidFill>
              <a:latin typeface="Times New Roman" panose="02020603050405020304" pitchFamily="18" charset="0"/>
              <a:cs typeface="+mn-ea"/>
              <a:sym typeface="+mn-lt"/>
            </a:endParaRPr>
          </a:p>
        </p:txBody>
      </p:sp>
      <p:sp>
        <p:nvSpPr>
          <p:cNvPr id="3" name="矩形: 圆角 6"/>
          <p:cNvSpPr/>
          <p:nvPr/>
        </p:nvSpPr>
        <p:spPr>
          <a:xfrm>
            <a:off x="4531370" y="2673153"/>
            <a:ext cx="2994381" cy="411508"/>
          </a:xfrm>
          <a:prstGeom prst="roundRect">
            <a:avLst>
              <a:gd name="adj" fmla="val 0"/>
            </a:avLst>
          </a:prstGeom>
          <a:noFill/>
          <a:ln w="3175" cap="rnd">
            <a:noFill/>
            <a:prstDash val="solid"/>
            <a:roun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rPr>
              <a:t>Area</a:t>
            </a:r>
            <a:endParaRPr lang="zh-CN" altLang="en-US"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endParaRPr>
          </a:p>
        </p:txBody>
      </p:sp>
      <p:sp>
        <p:nvSpPr>
          <p:cNvPr id="6" name="矩形: 圆角 7"/>
          <p:cNvSpPr/>
          <p:nvPr/>
        </p:nvSpPr>
        <p:spPr>
          <a:xfrm>
            <a:off x="1172845" y="2673350"/>
            <a:ext cx="2726690" cy="411480"/>
          </a:xfrm>
          <a:prstGeom prst="roundRect">
            <a:avLst>
              <a:gd name="adj" fmla="val 0"/>
            </a:avLst>
          </a:prstGeom>
          <a:noFill/>
          <a:ln w="57150" cap="rnd">
            <a:noFill/>
            <a:prstDash val="solid"/>
            <a:roun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rPr>
              <a:t>Location </a:t>
            </a:r>
            <a:endParaRPr lang="zh-CN" altLang="en-US"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endParaRPr>
          </a:p>
        </p:txBody>
      </p:sp>
      <p:sp>
        <p:nvSpPr>
          <p:cNvPr id="9" name="矩形: 圆角 8"/>
          <p:cNvSpPr/>
          <p:nvPr/>
        </p:nvSpPr>
        <p:spPr>
          <a:xfrm>
            <a:off x="8389620" y="2673350"/>
            <a:ext cx="3025775" cy="411480"/>
          </a:xfrm>
          <a:prstGeom prst="roundRect">
            <a:avLst>
              <a:gd name="adj" fmla="val 0"/>
            </a:avLst>
          </a:prstGeom>
          <a:noFill/>
          <a:ln w="3175" cap="rnd">
            <a:noFill/>
            <a:prstDash val="solid"/>
            <a:round/>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r>
              <a:rPr lang="en-US" altLang="zh-CN"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rPr>
              <a:t>Employee</a:t>
            </a:r>
            <a:endParaRPr lang="zh-CN" altLang="en-US" b="1" dirty="0">
              <a:solidFill>
                <a:schemeClr val="tx1"/>
              </a:solidFill>
              <a:latin typeface="Arial Rounded MT Bold" panose="020F0704030504030204" charset="0"/>
              <a:ea typeface="宋体" panose="02010600030101010101" pitchFamily="2" charset="-122"/>
              <a:cs typeface="Arial Rounded MT Bold" panose="020F0704030504030204" charset="0"/>
              <a:sym typeface="+mn-lt"/>
            </a:endParaRPr>
          </a:p>
        </p:txBody>
      </p:sp>
      <p:sp>
        <p:nvSpPr>
          <p:cNvPr id="10" name="文本框 9"/>
          <p:cNvSpPr txBox="1"/>
          <p:nvPr/>
        </p:nvSpPr>
        <p:spPr>
          <a:xfrm>
            <a:off x="776605" y="3169285"/>
            <a:ext cx="3856990" cy="659130"/>
          </a:xfrm>
          <a:prstGeom prst="rect">
            <a:avLst/>
          </a:prstGeom>
          <a:noFill/>
        </p:spPr>
        <p:txBody>
          <a:bodyPr wrap="square">
            <a:noAutofit/>
          </a:bodyPr>
          <a:lstStyle/>
          <a:p>
            <a:pPr algn="ctr">
              <a:lnSpc>
                <a:spcPct val="150000"/>
              </a:lnSpc>
            </a:pPr>
            <a:r>
              <a:rPr lang="en-US" altLang="zh-CN" sz="1200" dirty="0">
                <a:latin typeface="Arial Rounded MT Bold" panose="020F0704030504030204" charset="0"/>
                <a:ea typeface="宋体" panose="02010600030101010101" pitchFamily="2" charset="-122"/>
                <a:cs typeface="Arial Rounded MT Bold" panose="020F0704030504030204" charset="0"/>
                <a:sym typeface="+mn-lt"/>
              </a:rPr>
              <a:t>R-MAT </a:t>
            </a:r>
            <a:r>
              <a:rPr lang="en-US" altLang="zh-CN" sz="1200" dirty="0" err="1">
                <a:latin typeface="Arial Rounded MT Bold" panose="020F0704030504030204" charset="0"/>
                <a:ea typeface="宋体" panose="02010600030101010101" pitchFamily="2" charset="-122"/>
                <a:cs typeface="Arial Rounded MT Bold" panose="020F0704030504030204" charset="0"/>
                <a:sym typeface="+mn-lt"/>
              </a:rPr>
              <a:t>DongGuan</a:t>
            </a:r>
            <a:r>
              <a:rPr lang="en-US" altLang="zh-CN" sz="1200" dirty="0">
                <a:latin typeface="Arial Rounded MT Bold" panose="020F0704030504030204" charset="0"/>
                <a:ea typeface="宋体" panose="02010600030101010101" pitchFamily="2" charset="-122"/>
                <a:cs typeface="Arial Rounded MT Bold" panose="020F0704030504030204" charset="0"/>
                <a:sym typeface="+mn-lt"/>
              </a:rPr>
              <a:t>: The Third Industrial Zone of Low Chong Village, </a:t>
            </a:r>
            <a:r>
              <a:rPr lang="en-US" altLang="zh-CN" sz="1200" dirty="0" err="1">
                <a:latin typeface="Arial Rounded MT Bold" panose="020F0704030504030204" charset="0"/>
                <a:ea typeface="宋体" panose="02010600030101010101" pitchFamily="2" charset="-122"/>
                <a:cs typeface="Arial Rounded MT Bold" panose="020F0704030504030204" charset="0"/>
                <a:sym typeface="+mn-lt"/>
              </a:rPr>
              <a:t>GaoBu</a:t>
            </a:r>
            <a:r>
              <a:rPr lang="en-US" altLang="zh-CN" sz="1200" dirty="0">
                <a:latin typeface="Arial Rounded MT Bold" panose="020F0704030504030204" charset="0"/>
                <a:ea typeface="宋体" panose="02010600030101010101" pitchFamily="2" charset="-122"/>
                <a:cs typeface="Arial Rounded MT Bold" panose="020F0704030504030204" charset="0"/>
                <a:sym typeface="+mn-lt"/>
              </a:rPr>
              <a:t> Town, DongGuan City</a:t>
            </a:r>
          </a:p>
        </p:txBody>
      </p:sp>
      <p:sp>
        <p:nvSpPr>
          <p:cNvPr id="11" name="文本框 10"/>
          <p:cNvSpPr txBox="1"/>
          <p:nvPr/>
        </p:nvSpPr>
        <p:spPr>
          <a:xfrm>
            <a:off x="4767580" y="3242945"/>
            <a:ext cx="2994660" cy="408305"/>
          </a:xfrm>
          <a:prstGeom prst="rect">
            <a:avLst/>
          </a:prstGeom>
          <a:noFill/>
        </p:spPr>
        <p:txBody>
          <a:bodyPr wrap="square">
            <a:noAutofit/>
          </a:bodyPr>
          <a:lstStyle/>
          <a:p>
            <a:pPr algn="ctr">
              <a:lnSpc>
                <a:spcPct val="150000"/>
              </a:lnSpc>
            </a:pPr>
            <a:r>
              <a:rPr lang="en-US" altLang="zh-CN" sz="1200" dirty="0" err="1">
                <a:latin typeface="Arial Rounded MT Bold" panose="020F0704030504030204" charset="0"/>
                <a:ea typeface="宋体" panose="02010600030101010101" pitchFamily="2" charset="-122"/>
                <a:cs typeface="Arial Rounded MT Bold" panose="020F0704030504030204" charset="0"/>
                <a:sym typeface="+mn-lt"/>
              </a:rPr>
              <a:t>DongGuan</a:t>
            </a:r>
            <a:r>
              <a:rPr lang="en-US" altLang="zh-CN" sz="1200" dirty="0">
                <a:latin typeface="Arial Rounded MT Bold" panose="020F0704030504030204" charset="0"/>
                <a:ea typeface="宋体" panose="02010600030101010101" pitchFamily="2" charset="-122"/>
                <a:cs typeface="Arial Rounded MT Bold" panose="020F0704030504030204" charset="0"/>
                <a:sym typeface="+mn-lt"/>
              </a:rPr>
              <a:t> Plant Area: 25000</a:t>
            </a:r>
            <a:r>
              <a:rPr lang="zh-CN" altLang="en-US" sz="1200" b="0" i="0" dirty="0">
                <a:solidFill>
                  <a:srgbClr val="333333"/>
                </a:solidFill>
                <a:effectLst/>
                <a:latin typeface="Arial Rounded MT Bold" panose="020F0704030504030204" charset="0"/>
                <a:ea typeface="宋体" panose="02010600030101010101" pitchFamily="2" charset="-122"/>
                <a:cs typeface="Arial Rounded MT Bold" panose="020F0704030504030204" charset="0"/>
              </a:rPr>
              <a:t>㎡</a:t>
            </a:r>
            <a:endParaRPr lang="en-US" altLang="zh-CN" sz="1200" b="0" i="0" dirty="0">
              <a:solidFill>
                <a:srgbClr val="333333"/>
              </a:solidFill>
              <a:effectLst/>
              <a:latin typeface="Arial Rounded MT Bold" panose="020F0704030504030204" charset="0"/>
              <a:ea typeface="宋体" panose="02010600030101010101" pitchFamily="2" charset="-122"/>
              <a:cs typeface="Arial Rounded MT Bold" panose="020F0704030504030204" charset="0"/>
            </a:endParaRPr>
          </a:p>
          <a:p>
            <a:pPr algn="ctr">
              <a:lnSpc>
                <a:spcPct val="150000"/>
              </a:lnSpc>
            </a:pPr>
            <a:endParaRPr lang="en-US" altLang="zh-CN" sz="1000" dirty="0">
              <a:latin typeface="Arial Rounded MT Bold" panose="020F0704030504030204" charset="0"/>
              <a:ea typeface="宋体" panose="02010600030101010101" pitchFamily="2" charset="-122"/>
              <a:cs typeface="Arial Rounded MT Bold" panose="020F0704030504030204" charset="0"/>
              <a:sym typeface="+mn-lt"/>
            </a:endParaRPr>
          </a:p>
        </p:txBody>
      </p:sp>
      <p:sp>
        <p:nvSpPr>
          <p:cNvPr id="12" name="文本框 11"/>
          <p:cNvSpPr txBox="1"/>
          <p:nvPr/>
        </p:nvSpPr>
        <p:spPr>
          <a:xfrm>
            <a:off x="8294370" y="3237865"/>
            <a:ext cx="3223895" cy="368300"/>
          </a:xfrm>
          <a:prstGeom prst="rect">
            <a:avLst/>
          </a:prstGeom>
          <a:noFill/>
        </p:spPr>
        <p:txBody>
          <a:bodyPr wrap="square">
            <a:spAutoFit/>
          </a:bodyPr>
          <a:lstStyle/>
          <a:p>
            <a:pPr algn="ctr">
              <a:lnSpc>
                <a:spcPct val="150000"/>
              </a:lnSpc>
            </a:pPr>
            <a:r>
              <a:rPr lang="en-US" altLang="zh-CN" sz="1200" dirty="0" err="1">
                <a:latin typeface="Arial Rounded MT Bold" panose="020F0704030504030204" charset="0"/>
                <a:ea typeface="宋体" panose="02010600030101010101" pitchFamily="2" charset="-122"/>
                <a:cs typeface="Arial Rounded MT Bold" panose="020F0704030504030204" charset="0"/>
                <a:sym typeface="+mn-lt"/>
              </a:rPr>
              <a:t>DongGuan</a:t>
            </a:r>
            <a:r>
              <a:rPr lang="en-US" altLang="zh-CN" sz="1200" dirty="0">
                <a:latin typeface="Arial Rounded MT Bold" panose="020F0704030504030204" charset="0"/>
                <a:ea typeface="宋体" panose="02010600030101010101" pitchFamily="2" charset="-122"/>
                <a:cs typeface="Arial Rounded MT Bold" panose="020F0704030504030204" charset="0"/>
                <a:sym typeface="+mn-lt"/>
              </a:rPr>
              <a:t> Employee: 450 Technician: 20</a:t>
            </a:r>
          </a:p>
        </p:txBody>
      </p:sp>
      <p:sp>
        <p:nvSpPr>
          <p:cNvPr id="14" name="矩形: 圆角 13"/>
          <p:cNvSpPr/>
          <p:nvPr/>
        </p:nvSpPr>
        <p:spPr>
          <a:xfrm>
            <a:off x="2208567" y="3084661"/>
            <a:ext cx="908036" cy="84483"/>
          </a:xfrm>
          <a:prstGeom prst="roundRect">
            <a:avLst>
              <a:gd name="adj" fmla="val 50000"/>
            </a:avLst>
          </a:prstGeom>
          <a:gradFill>
            <a:gsLst>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dirty="0">
              <a:solidFill>
                <a:srgbClr val="000917"/>
              </a:solidFill>
              <a:latin typeface="Times New Roman" panose="02020603050405020304" pitchFamily="18" charset="0"/>
              <a:cs typeface="+mn-ea"/>
              <a:sym typeface="+mn-lt"/>
            </a:endParaRPr>
          </a:p>
        </p:txBody>
      </p:sp>
      <p:sp>
        <p:nvSpPr>
          <p:cNvPr id="15" name="矩形: 圆角 14"/>
          <p:cNvSpPr/>
          <p:nvPr/>
        </p:nvSpPr>
        <p:spPr>
          <a:xfrm>
            <a:off x="5607283" y="3084579"/>
            <a:ext cx="908036" cy="84483"/>
          </a:xfrm>
          <a:prstGeom prst="roundRect">
            <a:avLst>
              <a:gd name="adj" fmla="val 50000"/>
            </a:avLst>
          </a:prstGeom>
          <a:gradFill>
            <a:gsLst>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dirty="0">
              <a:solidFill>
                <a:srgbClr val="000917"/>
              </a:solidFill>
              <a:latin typeface="Times New Roman" panose="02020603050405020304" pitchFamily="18" charset="0"/>
              <a:cs typeface="+mn-ea"/>
              <a:sym typeface="+mn-lt"/>
            </a:endParaRPr>
          </a:p>
        </p:txBody>
      </p:sp>
      <p:sp>
        <p:nvSpPr>
          <p:cNvPr id="16" name="矩形: 圆角 15"/>
          <p:cNvSpPr/>
          <p:nvPr/>
        </p:nvSpPr>
        <p:spPr>
          <a:xfrm>
            <a:off x="9547298" y="3084910"/>
            <a:ext cx="908036" cy="84483"/>
          </a:xfrm>
          <a:prstGeom prst="roundRect">
            <a:avLst>
              <a:gd name="adj" fmla="val 50000"/>
            </a:avLst>
          </a:prstGeom>
          <a:gradFill>
            <a:gsLst>
              <a:gs pos="0">
                <a:schemeClr val="accent1"/>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900" dirty="0">
              <a:solidFill>
                <a:srgbClr val="000917"/>
              </a:solidFill>
              <a:latin typeface="Times New Roman" panose="02020603050405020304" pitchFamily="18" charset="0"/>
              <a:cs typeface="+mn-ea"/>
              <a:sym typeface="+mn-lt"/>
            </a:endParaRPr>
          </a:p>
        </p:txBody>
      </p:sp>
      <p:pic>
        <p:nvPicPr>
          <p:cNvPr id="13" name="图片 12"/>
          <p:cNvPicPr>
            <a:picLocks noChangeAspect="1"/>
          </p:cNvPicPr>
          <p:nvPr/>
        </p:nvPicPr>
        <p:blipFill>
          <a:blip r:embed="rId4"/>
          <a:stretch>
            <a:fillRect/>
          </a:stretch>
        </p:blipFill>
        <p:spPr>
          <a:xfrm>
            <a:off x="1127760" y="3851910"/>
            <a:ext cx="3068320" cy="2289175"/>
          </a:xfrm>
          <a:prstGeom prst="rect">
            <a:avLst/>
          </a:prstGeom>
        </p:spPr>
      </p:pic>
      <p:pic>
        <p:nvPicPr>
          <p:cNvPr id="17" name="图片 1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88296" y="3849014"/>
            <a:ext cx="3168422" cy="2286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占位符 1"/>
          <p:cNvSpPr>
            <a:spLocks noGrp="1"/>
          </p:cNvSpPr>
          <p:nvPr/>
        </p:nvSpPr>
        <p:spPr>
          <a:xfrm>
            <a:off x="10582910" y="6135370"/>
            <a:ext cx="1062990" cy="17145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Times New Roman" panose="020206030504050203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altLang="zh-CN" sz="1000" dirty="0">
                <a:latin typeface="Arial Rounded MT Bold" panose="020F0704030504030204" charset="0"/>
                <a:ea typeface="宋体" panose="02010600030101010101" pitchFamily="2" charset="-122"/>
                <a:cs typeface="Arial Rounded MT Bold" panose="020F0704030504030204" charset="0"/>
                <a:sym typeface="+mn-lt"/>
              </a:rPr>
              <a:t>R-MAT</a:t>
            </a:r>
          </a:p>
        </p:txBody>
      </p:sp>
      <p:pic>
        <p:nvPicPr>
          <p:cNvPr id="2" name="图片 1"/>
          <p:cNvPicPr>
            <a:picLocks noChangeAspect="1"/>
          </p:cNvPicPr>
          <p:nvPr/>
        </p:nvPicPr>
        <p:blipFill>
          <a:blip r:embed="rId6"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19"/>
          <p:cNvSpPr>
            <a:spLocks noGrp="1"/>
          </p:cNvSpPr>
          <p:nvPr>
            <p:ph type="title"/>
          </p:nvPr>
        </p:nvSpPr>
        <p:spPr>
          <a:xfrm>
            <a:off x="539750" y="357505"/>
            <a:ext cx="10858500" cy="671195"/>
          </a:xfrm>
        </p:spPr>
        <p:txBody>
          <a:bodyPr wrap="square">
            <a:normAutofit/>
          </a:bodyPr>
          <a:lstStyle/>
          <a:p>
            <a:pPr>
              <a:buSzPct val="25000"/>
            </a:pPr>
            <a:r>
              <a:rPr kumimoji="1" lang="en-US" altLang="zh-CN" sz="3000" b="1" dirty="0" err="1">
                <a:solidFill>
                  <a:schemeClr val="tx1"/>
                </a:solidFill>
                <a:uFillTx/>
                <a:cs typeface="Times New Roman" panose="02020603050405020304" pitchFamily="18" charset="0"/>
              </a:rPr>
              <a:t>Compression Molded Workshop</a:t>
            </a:r>
          </a:p>
        </p:txBody>
      </p:sp>
      <p:grpSp>
        <p:nvGrpSpPr>
          <p:cNvPr id="4" name="组合 3"/>
          <p:cNvGrpSpPr/>
          <p:nvPr/>
        </p:nvGrpSpPr>
        <p:grpSpPr>
          <a:xfrm>
            <a:off x="456565" y="1400810"/>
            <a:ext cx="11353165" cy="4492625"/>
            <a:chOff x="719" y="2206"/>
            <a:chExt cx="17879" cy="7075"/>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6" y="3446"/>
              <a:ext cx="5328" cy="4408"/>
            </a:xfrm>
            <a:prstGeom prst="rect">
              <a:avLst/>
            </a:prstGeom>
          </p:spPr>
        </p:pic>
        <p:sp>
          <p:nvSpPr>
            <p:cNvPr id="18" name="矩形: 圆角 3"/>
            <p:cNvSpPr/>
            <p:nvPr/>
          </p:nvSpPr>
          <p:spPr>
            <a:xfrm>
              <a:off x="719" y="3382"/>
              <a:ext cx="4135" cy="4472"/>
            </a:xfrm>
            <a:prstGeom prst="roundRect">
              <a:avLst>
                <a:gd name="adj" fmla="val 8694"/>
              </a:avLst>
            </a:prstGeom>
            <a:solidFill>
              <a:schemeClr val="tx1">
                <a:lumMod val="9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文本框 19"/>
            <p:cNvSpPr txBox="1"/>
            <p:nvPr/>
          </p:nvSpPr>
          <p:spPr>
            <a:xfrm>
              <a:off x="760" y="5645"/>
              <a:ext cx="4106" cy="1581"/>
            </a:xfrm>
            <a:prstGeom prst="rect">
              <a:avLst/>
            </a:prstGeom>
            <a:noFill/>
          </p:spPr>
          <p:txBody>
            <a:bodyPr wrap="square">
              <a:spAutoFit/>
            </a:bodyPr>
            <a:lstStyle>
              <a:defPPr>
                <a:defRPr lang="zh-CN"/>
              </a:defPPr>
              <a:lvl1pPr>
                <a:lnSpc>
                  <a:spcPct val="150000"/>
                </a:lnSpc>
                <a:defRPr kumimoji="0" sz="1000" b="0" i="0" u="none" strike="noStrike" cap="none" spc="0" normalizeH="0" baseline="0">
                  <a:ln>
                    <a:noFill/>
                  </a:ln>
                  <a:effectLst/>
                  <a:uLnTx/>
                  <a:uFillTx/>
                </a:defRPr>
              </a:lvl1pPr>
            </a:lstStyle>
            <a:p>
              <a:pPr indent="0"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sym typeface="+mn-lt"/>
                </a:rPr>
                <a:t>Monthly capacity: 600k </a:t>
              </a:r>
              <a:endParaRPr lang="zh-CN" altLang="en-US" sz="1400" dirty="0">
                <a:latin typeface="Arial Rounded MT Bold" panose="020F0704030504030204" charset="0"/>
                <a:ea typeface="宋体" panose="02010600030101010101" pitchFamily="2" charset="-122"/>
                <a:cs typeface="Arial Rounded MT Bold" panose="020F0704030504030204" charset="0"/>
                <a:sym typeface="+mn-lt"/>
              </a:endParaRPr>
            </a:p>
            <a:p>
              <a:pPr indent="0" algn="l"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rPr>
                <a:t>12 sets of compression machines</a:t>
              </a:r>
            </a:p>
            <a:p>
              <a:pPr indent="0"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rPr>
                <a:t>4 sets of foaming machines</a:t>
              </a:r>
            </a:p>
          </p:txBody>
        </p:sp>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5" y="2206"/>
              <a:ext cx="4026" cy="3641"/>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330" y="2206"/>
              <a:ext cx="4268" cy="3640"/>
            </a:xfrm>
            <a:prstGeom prst="rect">
              <a:avLst/>
            </a:prstGeom>
          </p:spPr>
        </p:pic>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295" y="5861"/>
              <a:ext cx="4023" cy="3387"/>
            </a:xfrm>
            <a:prstGeom prst="rect">
              <a:avLst/>
            </a:prstGeom>
          </p:spPr>
        </p:pic>
        <p:pic>
          <p:nvPicPr>
            <p:cNvPr id="25" name="图片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333" y="5861"/>
              <a:ext cx="4262" cy="3420"/>
            </a:xfrm>
            <a:prstGeom prst="rect">
              <a:avLst/>
            </a:prstGeom>
          </p:spPr>
        </p:pic>
        <p:sp>
          <p:nvSpPr>
            <p:cNvPr id="2" name="文本框 1"/>
            <p:cNvSpPr txBox="1"/>
            <p:nvPr/>
          </p:nvSpPr>
          <p:spPr>
            <a:xfrm>
              <a:off x="1303" y="4093"/>
              <a:ext cx="3090" cy="1307"/>
            </a:xfrm>
            <a:prstGeom prst="rect">
              <a:avLst/>
            </a:prstGeom>
            <a:noFill/>
          </p:spPr>
          <p:txBody>
            <a:bodyPr wrap="square">
              <a:spAutoFit/>
            </a:bodyPr>
            <a:lstStyle/>
            <a:p>
              <a:pPr algn="ctr"/>
              <a:r>
                <a:rPr lang="en-US" altLang="zh-CN" sz="2400" i="1" dirty="0">
                  <a:solidFill>
                    <a:schemeClr val="tx1"/>
                  </a:solidFill>
                  <a:latin typeface="Arial Rounded MT Bold" panose="020F0704030504030204" charset="0"/>
                  <a:ea typeface="宋体" panose="02010600030101010101" pitchFamily="2" charset="-122"/>
                  <a:cs typeface="Arial Rounded MT Bold" panose="020F0704030504030204" charset="0"/>
                </a:rPr>
                <a:t> Production Capacity</a:t>
              </a:r>
            </a:p>
          </p:txBody>
        </p:sp>
      </p:grpSp>
      <p:sp>
        <p:nvSpPr>
          <p:cNvPr id="3" name="文本占位符 2"/>
          <p:cNvSpPr>
            <a:spLocks noGrp="1"/>
          </p:cNvSpPr>
          <p:nvPr>
            <p:ph type="body" sz="quarter" idx="11"/>
          </p:nvPr>
        </p:nvSpPr>
        <p:spPr>
          <a:xfrm>
            <a:off x="10455910" y="6105525"/>
            <a:ext cx="1062990" cy="171450"/>
          </a:xfrm>
        </p:spPr>
        <p:txBody>
          <a:bodyPr>
            <a:noAutofit/>
          </a:bodyPr>
          <a:lstStyle/>
          <a:p>
            <a:pPr marL="0" indent="0" algn="r">
              <a:buNone/>
            </a:pPr>
            <a:r>
              <a:rPr lang="en-US" altLang="zh-CN" sz="1000" dirty="0">
                <a:latin typeface="Arial Rounded MT Bold" panose="020F0704030504030204" charset="0"/>
                <a:ea typeface="宋体" panose="02010600030101010101" pitchFamily="2" charset="-122"/>
                <a:cs typeface="Arial Rounded MT Bold" panose="020F0704030504030204" charset="0"/>
                <a:sym typeface="+mn-lt"/>
              </a:rPr>
              <a:t>R-MAT</a:t>
            </a:r>
          </a:p>
        </p:txBody>
      </p:sp>
      <p:pic>
        <p:nvPicPr>
          <p:cNvPr id="5" name="图片 4"/>
          <p:cNvPicPr>
            <a:picLocks noChangeAspect="1"/>
          </p:cNvPicPr>
          <p:nvPr/>
        </p:nvPicPr>
        <p:blipFill>
          <a:blip r:embed="rId8"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19"/>
          <p:cNvSpPr>
            <a:spLocks noGrp="1"/>
          </p:cNvSpPr>
          <p:nvPr>
            <p:ph type="title"/>
          </p:nvPr>
        </p:nvSpPr>
        <p:spPr>
          <a:xfrm>
            <a:off x="539750" y="357505"/>
            <a:ext cx="10858500" cy="671195"/>
          </a:xfrm>
        </p:spPr>
        <p:txBody>
          <a:bodyPr wrap="square">
            <a:normAutofit/>
          </a:bodyPr>
          <a:lstStyle/>
          <a:p>
            <a:pPr>
              <a:buSzPct val="25000"/>
            </a:pPr>
            <a:r>
              <a:rPr kumimoji="1" lang="en-US" altLang="zh-CN" sz="3000" b="1" dirty="0" err="1">
                <a:solidFill>
                  <a:schemeClr val="tx1"/>
                </a:solidFill>
                <a:uFillTx/>
                <a:cs typeface="Times New Roman" panose="02020603050405020304" pitchFamily="18" charset="0"/>
              </a:rPr>
              <a:t>Injection Molded Workshop</a:t>
            </a:r>
          </a:p>
        </p:txBody>
      </p:sp>
      <p:grpSp>
        <p:nvGrpSpPr>
          <p:cNvPr id="4" name="组合 3"/>
          <p:cNvGrpSpPr/>
          <p:nvPr/>
        </p:nvGrpSpPr>
        <p:grpSpPr>
          <a:xfrm>
            <a:off x="456565" y="1464310"/>
            <a:ext cx="11251565" cy="4441825"/>
            <a:chOff x="719" y="2306"/>
            <a:chExt cx="17719" cy="6995"/>
          </a:xfrm>
        </p:grpSpPr>
        <p:sp>
          <p:nvSpPr>
            <p:cNvPr id="18" name="矩形: 圆角 3"/>
            <p:cNvSpPr/>
            <p:nvPr/>
          </p:nvSpPr>
          <p:spPr>
            <a:xfrm>
              <a:off x="719" y="3382"/>
              <a:ext cx="4135" cy="4472"/>
            </a:xfrm>
            <a:prstGeom prst="roundRect">
              <a:avLst>
                <a:gd name="adj" fmla="val 8694"/>
              </a:avLst>
            </a:prstGeom>
            <a:solidFill>
              <a:schemeClr val="tx1">
                <a:lumMod val="95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文本框 18"/>
            <p:cNvSpPr txBox="1"/>
            <p:nvPr/>
          </p:nvSpPr>
          <p:spPr>
            <a:xfrm>
              <a:off x="1303" y="4093"/>
              <a:ext cx="3090" cy="1307"/>
            </a:xfrm>
            <a:prstGeom prst="rect">
              <a:avLst/>
            </a:prstGeom>
            <a:noFill/>
          </p:spPr>
          <p:txBody>
            <a:bodyPr wrap="square">
              <a:spAutoFit/>
            </a:bodyPr>
            <a:lstStyle/>
            <a:p>
              <a:pPr algn="ctr"/>
              <a:r>
                <a:rPr lang="en-US" altLang="zh-CN" sz="2400" i="1" dirty="0">
                  <a:solidFill>
                    <a:schemeClr val="tx1"/>
                  </a:solidFill>
                  <a:latin typeface="Arial Rounded MT Bold" panose="020F0704030504030204" charset="0"/>
                  <a:ea typeface="宋体" panose="02010600030101010101" pitchFamily="2" charset="-122"/>
                  <a:cs typeface="Arial Rounded MT Bold" panose="020F0704030504030204" charset="0"/>
                </a:rPr>
                <a:t> Production Capacity</a:t>
              </a:r>
            </a:p>
          </p:txBody>
        </p:sp>
        <p:sp>
          <p:nvSpPr>
            <p:cNvPr id="20" name="文本框 19"/>
            <p:cNvSpPr txBox="1"/>
            <p:nvPr/>
          </p:nvSpPr>
          <p:spPr>
            <a:xfrm>
              <a:off x="720" y="5645"/>
              <a:ext cx="4416" cy="1222"/>
            </a:xfrm>
            <a:prstGeom prst="rect">
              <a:avLst/>
            </a:prstGeom>
            <a:noFill/>
          </p:spPr>
          <p:txBody>
            <a:bodyPr wrap="square">
              <a:spAutoFit/>
            </a:bodyPr>
            <a:lstStyle>
              <a:defPPr>
                <a:defRPr lang="zh-CN"/>
              </a:defPPr>
              <a:lvl1pPr>
                <a:lnSpc>
                  <a:spcPct val="150000"/>
                </a:lnSpc>
                <a:defRPr kumimoji="0" sz="1000" b="0" i="0" u="none" strike="noStrike" cap="none" spc="0" normalizeH="0" baseline="0">
                  <a:ln>
                    <a:noFill/>
                  </a:ln>
                  <a:effectLst/>
                  <a:uLnTx/>
                  <a:uFillTx/>
                </a:defRPr>
              </a:lvl1pPr>
            </a:lstStyle>
            <a:p>
              <a:pPr indent="0"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sym typeface="+mn-lt"/>
                </a:rPr>
                <a:t>Monthly capacity: 700k </a:t>
              </a:r>
              <a:endParaRPr lang="zh-CN" altLang="en-US" sz="1400" dirty="0">
                <a:latin typeface="Arial Rounded MT Bold" panose="020F0704030504030204" charset="0"/>
                <a:ea typeface="宋体" panose="02010600030101010101" pitchFamily="2" charset="-122"/>
                <a:cs typeface="Arial Rounded MT Bold" panose="020F0704030504030204" charset="0"/>
                <a:sym typeface="+mn-lt"/>
              </a:endParaRPr>
            </a:p>
            <a:p>
              <a:pPr indent="0" algn="l" fontAlgn="auto">
                <a:lnSpc>
                  <a:spcPts val="1780"/>
                </a:lnSpc>
              </a:pPr>
              <a:r>
                <a:rPr lang="en-US" altLang="zh-CN" sz="1400" dirty="0">
                  <a:latin typeface="Arial Rounded MT Bold" panose="020F0704030504030204" charset="0"/>
                  <a:ea typeface="宋体" panose="02010600030101010101" pitchFamily="2" charset="-122"/>
                  <a:cs typeface="Arial Rounded MT Bold" panose="020F0704030504030204" charset="0"/>
                </a:rPr>
                <a:t>12 sets of injection machines</a:t>
              </a:r>
            </a:p>
            <a:p>
              <a:pPr indent="0" fontAlgn="auto">
                <a:lnSpc>
                  <a:spcPts val="1780"/>
                </a:lnSpc>
              </a:pPr>
              <a:endParaRPr lang="en-US" altLang="zh-CN" sz="1400" dirty="0">
                <a:latin typeface="Arial Rounded MT Bold" panose="020F0704030504030204" charset="0"/>
                <a:ea typeface="宋体" panose="02010600030101010101" pitchFamily="2" charset="-122"/>
                <a:cs typeface="Arial Rounded MT Bold" panose="020F0704030504030204" charset="0"/>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22" y="2306"/>
              <a:ext cx="4451" cy="3339"/>
            </a:xfrm>
            <a:prstGeom prst="rect">
              <a:avLst/>
            </a:prstGeom>
          </p:spPr>
        </p:pic>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5" y="2306"/>
              <a:ext cx="4451" cy="3339"/>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2" y="5962"/>
              <a:ext cx="4451" cy="3339"/>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05" y="5962"/>
              <a:ext cx="4451" cy="3339"/>
            </a:xfrm>
            <a:prstGeom prst="rect">
              <a:avLst/>
            </a:prstGeom>
          </p:spPr>
        </p:pic>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987" y="2306"/>
              <a:ext cx="4451" cy="3339"/>
            </a:xfrm>
            <a:prstGeom prst="rect">
              <a:avLst/>
            </a:prstGeom>
          </p:spPr>
        </p:pic>
        <p:pic>
          <p:nvPicPr>
            <p:cNvPr id="15" name="图片 1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3987" y="5962"/>
              <a:ext cx="4451" cy="3339"/>
            </a:xfrm>
            <a:prstGeom prst="rect">
              <a:avLst/>
            </a:prstGeom>
          </p:spPr>
        </p:pic>
      </p:grpSp>
      <p:sp>
        <p:nvSpPr>
          <p:cNvPr id="3" name="文本占位符 2"/>
          <p:cNvSpPr>
            <a:spLocks noGrp="1"/>
          </p:cNvSpPr>
          <p:nvPr>
            <p:ph type="body" sz="quarter" idx="11"/>
          </p:nvPr>
        </p:nvSpPr>
        <p:spPr>
          <a:xfrm>
            <a:off x="10455910" y="6105525"/>
            <a:ext cx="1062990" cy="171450"/>
          </a:xfrm>
        </p:spPr>
        <p:txBody>
          <a:bodyPr>
            <a:noAutofit/>
          </a:bodyPr>
          <a:lstStyle/>
          <a:p>
            <a:pPr marL="0" indent="0" algn="r">
              <a:buNone/>
            </a:pPr>
            <a:r>
              <a:rPr lang="en-US" altLang="zh-CN" sz="1000" dirty="0">
                <a:latin typeface="Arial Rounded MT Bold" panose="020F0704030504030204" charset="0"/>
                <a:ea typeface="宋体" panose="02010600030101010101" pitchFamily="2" charset="-122"/>
                <a:cs typeface="Arial Rounded MT Bold" panose="020F0704030504030204" charset="0"/>
                <a:sym typeface="+mn-lt"/>
              </a:rPr>
              <a:t>R-MAT</a:t>
            </a:r>
          </a:p>
        </p:txBody>
      </p:sp>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itle 119"/>
          <p:cNvSpPr>
            <a:spLocks noGrp="1"/>
          </p:cNvSpPr>
          <p:nvPr>
            <p:ph type="title"/>
          </p:nvPr>
        </p:nvSpPr>
        <p:spPr>
          <a:xfrm>
            <a:off x="539750" y="357505"/>
            <a:ext cx="10858500" cy="671195"/>
          </a:xfrm>
        </p:spPr>
        <p:txBody>
          <a:bodyPr wrap="square">
            <a:normAutofit/>
          </a:bodyPr>
          <a:lstStyle/>
          <a:p>
            <a:pPr>
              <a:buSzPct val="25000"/>
            </a:pPr>
            <a:r>
              <a:rPr kumimoji="1" lang="en-US" altLang="zh-CN" sz="3000" b="1" dirty="0" err="1">
                <a:solidFill>
                  <a:schemeClr val="tx1"/>
                </a:solidFill>
                <a:uFillTx/>
                <a:cs typeface="Times New Roman" panose="02020603050405020304" pitchFamily="18" charset="0"/>
              </a:rPr>
              <a:t>Production Process</a:t>
            </a:r>
          </a:p>
        </p:txBody>
      </p:sp>
      <p:pic>
        <p:nvPicPr>
          <p:cNvPr id="9" name="图片 8" descr="1"/>
          <p:cNvPicPr>
            <a:picLocks noChangeAspect="1"/>
          </p:cNvPicPr>
          <p:nvPr/>
        </p:nvPicPr>
        <p:blipFill>
          <a:blip r:embed="rId3"/>
          <a:srcRect l="2220" t="2752" r="4092" b="1092"/>
          <a:stretch>
            <a:fillRect/>
          </a:stretch>
        </p:blipFill>
        <p:spPr>
          <a:xfrm>
            <a:off x="853440" y="959485"/>
            <a:ext cx="10103485" cy="5763895"/>
          </a:xfrm>
          <a:prstGeom prst="rect">
            <a:avLst/>
          </a:prstGeom>
        </p:spPr>
      </p:pic>
      <p:sp>
        <p:nvSpPr>
          <p:cNvPr id="11" name="文本占位符 10"/>
          <p:cNvSpPr>
            <a:spLocks noGrp="1"/>
          </p:cNvSpPr>
          <p:nvPr>
            <p:ph type="body" sz="quarter" idx="11"/>
          </p:nvPr>
        </p:nvSpPr>
        <p:spPr>
          <a:xfrm>
            <a:off x="10455910" y="6105525"/>
            <a:ext cx="1062990" cy="171450"/>
          </a:xfrm>
        </p:spPr>
        <p:txBody>
          <a:bodyPr>
            <a:noAutofit/>
          </a:bodyPr>
          <a:lstStyle/>
          <a:p>
            <a:pPr marL="0" indent="0" algn="r">
              <a:buNone/>
            </a:pPr>
            <a:r>
              <a:rPr lang="en-US" altLang="zh-CN" sz="1000" dirty="0">
                <a:latin typeface="Arial Rounded MT Bold" panose="020F0704030504030204" charset="0"/>
                <a:ea typeface="宋体" panose="02010600030101010101" pitchFamily="2" charset="-122"/>
                <a:cs typeface="Arial Rounded MT Bold" panose="020F0704030504030204" charset="0"/>
                <a:sym typeface="+mn-lt"/>
              </a:rPr>
              <a:t>R-MAT</a:t>
            </a: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rcRect l="14098" t="14995" r="12347" b="20169"/>
          <a:stretch>
            <a:fillRect/>
          </a:stretch>
        </p:blipFill>
        <p:spPr>
          <a:xfrm>
            <a:off x="10895965" y="440055"/>
            <a:ext cx="533400" cy="389890"/>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TEMPLATE" val="54ce19aa-b151-40c1-ba9d-bf54959cb1ed"/>
  <p:tag name="COMMONDATA" val="eyJoZGlkIjoiZGY1NWQ0Yjc1ZWZhODI5MWNhMDI0MTBkZjYwMzJmZGQ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65.7,&quot;left&quot;:229.95,&quot;top&quot;:87.7,&quot;width&quot;:667.55}"/>
</p:tagLst>
</file>

<file path=ppt/tags/tag11.xml><?xml version="1.0" encoding="utf-8"?>
<p:tagLst xmlns:a="http://schemas.openxmlformats.org/drawingml/2006/main" xmlns:r="http://schemas.openxmlformats.org/officeDocument/2006/relationships" xmlns:p="http://schemas.openxmlformats.org/presentationml/2006/main">
  <p:tag name="OFFICEPLUS.TEMPLATE" val="6ec05d60-c2ab-4d66-8224-9d4d08023a72.pptx"/>
  <p:tag name="OFFICEPLUS.TAG" val="bd142c3d-b2ac-49d2-945d-a40ea7d68a02"/>
  <p:tag name="OFFICEPLUS.OUTLINECONTENT" val="16378899"/>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2.xml><?xml version="1.0" encoding="utf-8"?>
<p:tagLst xmlns:a="http://schemas.openxmlformats.org/drawingml/2006/main" xmlns:r="http://schemas.openxmlformats.org/officeDocument/2006/relationships" xmlns:p="http://schemas.openxmlformats.org/presentationml/2006/main">
  <p:tag name="OFFICEPLUS.TEMPLATE" val="6ec05d60-c2ab-4d66-8224-9d4d08023a72.pptx"/>
  <p:tag name="OFFICEPLUS.TAG" val="bd142c3d-b2ac-49d2-945d-a40ea7d68a02"/>
  <p:tag name="OFFICEPLUS.OUTLINECONTENT" val="16378899"/>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365.7,&quot;left&quot;:229.95,&quot;top&quot;:87.7,&quot;width&quot;:667.5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258.05,&quot;left&quot;:56.35,&quot;top&quot;:137.25,&quot;width&quot;:812.05}"/>
</p:tagLst>
</file>

<file path=ppt/tags/tag31.xml><?xml version="1.0" encoding="utf-8"?>
<p:tagLst xmlns:a="http://schemas.openxmlformats.org/drawingml/2006/main" xmlns:r="http://schemas.openxmlformats.org/officeDocument/2006/relationships" xmlns:p="http://schemas.openxmlformats.org/presentationml/2006/main">
  <p:tag name="OFFICEPLUS.TEMPLATE" val="6ec05d60-c2ab-4d66-8224-9d4d08023a72.pptx"/>
  <p:tag name="OFFICEPLUS.TAG" val="bd142c3d-b2ac-49d2-945d-a40ea7d68a02"/>
  <p:tag name="OFFICEPLUS.OUTLINECONTENT" val="16378899"/>
</p:tagLst>
</file>

<file path=ppt/tags/tag32.xml><?xml version="1.0" encoding="utf-8"?>
<p:tagLst xmlns:a="http://schemas.openxmlformats.org/drawingml/2006/main" xmlns:r="http://schemas.openxmlformats.org/officeDocument/2006/relationships" xmlns:p="http://schemas.openxmlformats.org/presentationml/2006/main">
  <p:tag name="OFFICEPLUS.TEMPLATE" val="6ec05d60-c2ab-4d66-8224-9d4d08023a72.pptx"/>
  <p:tag name="OFFICEPLUS.TAG" val="bd142c3d-b2ac-49d2-945d-a40ea7d68a02"/>
  <p:tag name="OFFICEPLUS.OUTLINECONTENT" val="16378899"/>
</p:tagLst>
</file>

<file path=ppt/tags/tag33.xml><?xml version="1.0" encoding="utf-8"?>
<p:tagLst xmlns:a="http://schemas.openxmlformats.org/drawingml/2006/main" xmlns:r="http://schemas.openxmlformats.org/officeDocument/2006/relationships" xmlns:p="http://schemas.openxmlformats.org/presentationml/2006/main">
  <p:tag name="OFFICEPLUS.TEMPLATE" val="6ec05d60-c2ab-4d66-8224-9d4d08023a72.pptx"/>
  <p:tag name="OFFICEPLUS.TAG" val="bd142c3d-b2ac-49d2-945d-a40ea7d68a02"/>
  <p:tag name="OFFICEPLUS.OUTLINECONTENT" val="16378899"/>
</p:tagLst>
</file>

<file path=ppt/tags/tag34.xml><?xml version="1.0" encoding="utf-8"?>
<p:tagLst xmlns:a="http://schemas.openxmlformats.org/drawingml/2006/main" xmlns:r="http://schemas.openxmlformats.org/officeDocument/2006/relationships" xmlns:p="http://schemas.openxmlformats.org/presentationml/2006/main">
  <p:tag name="OFFICEPLUS.TEMPLATE" val="6ec05d60-c2ab-4d66-8224-9d4d08023a72.pptx"/>
  <p:tag name="OFFICEPLUS.TAG" val="bd142c3d-b2ac-49d2-945d-a40ea7d68a02"/>
  <p:tag name="OFFICEPLUS.OUTLINECONTENT" val="16378899"/>
</p:tagLst>
</file>

<file path=ppt/tags/tag35.xml><?xml version="1.0" encoding="utf-8"?>
<p:tagLst xmlns:a="http://schemas.openxmlformats.org/drawingml/2006/main" xmlns:r="http://schemas.openxmlformats.org/officeDocument/2006/relationships" xmlns:p="http://schemas.openxmlformats.org/presentationml/2006/main">
  <p:tag name="OFFICEPLUS.TEMPLATE" val="6ec05d60-c2ab-4d66-8224-9d4d08023a72.pptx"/>
  <p:tag name="OFFICEPLUS.TAG" val="bd142c3d-b2ac-49d2-945d-a40ea7d68a02"/>
  <p:tag name="OFFICEPLUS.OUTLINECONTENT" val="16378899"/>
</p:tagLst>
</file>

<file path=ppt/tags/tag36.xml><?xml version="1.0" encoding="utf-8"?>
<p:tagLst xmlns:a="http://schemas.openxmlformats.org/drawingml/2006/main" xmlns:r="http://schemas.openxmlformats.org/officeDocument/2006/relationships" xmlns:p="http://schemas.openxmlformats.org/presentationml/2006/main">
  <p:tag name="OFFICEPLUS.TEMPLATE" val="6ec05d60-c2ab-4d66-8224-9d4d08023a72.pptx"/>
  <p:tag name="OFFICEPLUS.TAG" val="bd142c3d-b2ac-49d2-945d-a40ea7d68a02"/>
  <p:tag name="OFFICEPLUS.OUTLINECONTENT" val="16378899"/>
</p:tagLst>
</file>

<file path=ppt/tags/tag37.xml><?xml version="1.0" encoding="utf-8"?>
<p:tagLst xmlns:a="http://schemas.openxmlformats.org/drawingml/2006/main" xmlns:r="http://schemas.openxmlformats.org/officeDocument/2006/relationships" xmlns:p="http://schemas.openxmlformats.org/presentationml/2006/main">
  <p:tag name="OFFICEPLUS.TEMPLATE" val="6ec05d60-c2ab-4d66-8224-9d4d08023a72.pptx"/>
  <p:tag name="OFFICEPLUS.TAG" val="bd142c3d-b2ac-49d2-945d-a40ea7d68a02"/>
  <p:tag name="OFFICEPLUS.OUTLINECONTENT" val="16378899"/>
</p:tagLst>
</file>

<file path=ppt/tags/tag38.xml><?xml version="1.0" encoding="utf-8"?>
<p:tagLst xmlns:a="http://schemas.openxmlformats.org/drawingml/2006/main" xmlns:r="http://schemas.openxmlformats.org/officeDocument/2006/relationships" xmlns:p="http://schemas.openxmlformats.org/presentationml/2006/main">
  <p:tag name="OFFICEPLUS.TEMPLATE" val="6ec05d60-c2ab-4d66-8224-9d4d08023a72.pptx"/>
  <p:tag name="OFFICEPLUS.TAG" val="bd142c3d-b2ac-49d2-945d-a40ea7d68a02"/>
  <p:tag name="OFFICEPLUS.OUTLINECONTENT" val="16378899"/>
</p:tagLst>
</file>

<file path=ppt/tags/tag39.xml><?xml version="1.0" encoding="utf-8"?>
<p:tagLst xmlns:a="http://schemas.openxmlformats.org/drawingml/2006/main" xmlns:r="http://schemas.openxmlformats.org/officeDocument/2006/relationships" xmlns:p="http://schemas.openxmlformats.org/presentationml/2006/main">
  <p:tag name="TABLE_ENDDRAG_ORIGIN_RECT" val="599*196"/>
  <p:tag name="TABLE_ENDDRAG_RECT" val="276*100*599*19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365.7,&quot;left&quot;:229.95,&quot;top&quot;:87.7,&quot;width&quot;:667.55}"/>
</p:tagLst>
</file>

<file path=ppt/tags/tag40.xml><?xml version="1.0" encoding="utf-8"?>
<p:tagLst xmlns:a="http://schemas.openxmlformats.org/drawingml/2006/main" xmlns:r="http://schemas.openxmlformats.org/officeDocument/2006/relationships" xmlns:p="http://schemas.openxmlformats.org/presentationml/2006/main">
  <p:tag name="OFFICEPLUS.TEMPLATE" val="6ec05d60-c2ab-4d66-8224-9d4d08023a72.pptx"/>
  <p:tag name="OFFICEPLUS.TAG" val="bd142c3d-b2ac-49d2-945d-a40ea7d68a02"/>
  <p:tag name="OFFICEPLUS.OUTLINECONTENT" val="16378899"/>
</p:tagLst>
</file>

<file path=ppt/tags/tag41.xml><?xml version="1.0" encoding="utf-8"?>
<p:tagLst xmlns:a="http://schemas.openxmlformats.org/drawingml/2006/main" xmlns:r="http://schemas.openxmlformats.org/officeDocument/2006/relationships" xmlns:p="http://schemas.openxmlformats.org/presentationml/2006/main">
  <p:tag name="OFFICEPLUS.TEMPLATE" val="c25a9edb-ba86-4031-94fc-cc71e37d239a.pptx"/>
  <p:tag name="OFFICEPLUS.TAG" val="bd142c3d-b2ac-49d2-945d-a40ea7d68a02"/>
  <p:tag name="OFFICEPLUS.OUTLINECONTENT" val="16378896"/>
</p:tagLst>
</file>

<file path=ppt/tags/tag42.xml><?xml version="1.0" encoding="utf-8"?>
<p:tagLst xmlns:a="http://schemas.openxmlformats.org/drawingml/2006/main" xmlns:r="http://schemas.openxmlformats.org/officeDocument/2006/relationships" xmlns:p="http://schemas.openxmlformats.org/presentationml/2006/main">
  <p:tag name="OFFICEPLUS.TEMPLATE" val="8eaa183d-8523-461e-985f-539e2adb7913.pptx"/>
  <p:tag name="OFFICEPLUS.TAG" val="bd142c3d-b2ac-49d2-945d-a40ea7d68a02"/>
  <p:tag name="OFFICEPLUS.OUTLINECONTENT" val="16378922"/>
</p:tagLst>
</file>

<file path=ppt/tags/tag43.xml><?xml version="1.0" encoding="utf-8"?>
<p:tagLst xmlns:a="http://schemas.openxmlformats.org/drawingml/2006/main" xmlns:r="http://schemas.openxmlformats.org/officeDocument/2006/relationships" xmlns:p="http://schemas.openxmlformats.org/presentationml/2006/main">
  <p:tag name="TABLE_ENDDRAG_ORIGIN_RECT" val="892*304"/>
  <p:tag name="TABLE_ENDDRAG_RECT" val="31*167*892*304"/>
</p:tagLst>
</file>

<file path=ppt/tags/tag44.xml><?xml version="1.0" encoding="utf-8"?>
<p:tagLst xmlns:a="http://schemas.openxmlformats.org/drawingml/2006/main" xmlns:r="http://schemas.openxmlformats.org/officeDocument/2006/relationships" xmlns:p="http://schemas.openxmlformats.org/presentationml/2006/main">
  <p:tag name="OFFICEPLUS.TEMPLATE" val="c25a9edb-ba86-4031-94fc-cc71e37d239a.pptx"/>
  <p:tag name="OFFICEPLUS.TAG" val="bd142c3d-b2ac-49d2-945d-a40ea7d68a02"/>
  <p:tag name="OFFICEPLUS.OUTLINECONTENT" val="1637889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65.7,&quot;left&quot;:229.95,&quot;top&quot;:87.7,&quot;width&quot;:667.5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65.7,&quot;left&quot;:229.95,&quot;top&quot;:87.7,&quot;width&quot;:667.5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65.7,&quot;left&quot;:229.95,&quot;top&quot;:87.7,&quot;width&quot;:667.5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65.7,&quot;left&quot;:229.95,&quot;top&quot;:87.7,&quot;width&quot;:667.5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65.7,&quot;left&quot;:229.95,&quot;top&quot;:87.7,&quot;width&quot;:667.55}"/>
</p:tagLst>
</file>

<file path=ppt/theme/theme1.xml><?xml version="1.0" encoding="utf-8"?>
<a:theme xmlns:a="http://schemas.openxmlformats.org/drawingml/2006/main" name="主题1">
  <a:themeElements>
    <a:clrScheme name="Office">
      <a:dk1>
        <a:srgbClr val="000000"/>
      </a:dk1>
      <a:lt1>
        <a:srgbClr val="FFFFFF"/>
      </a:lt1>
      <a:dk2>
        <a:srgbClr val="44546A"/>
      </a:dk2>
      <a:lt2>
        <a:srgbClr val="E7E6E6"/>
      </a:lt2>
      <a:accent1>
        <a:srgbClr val="D40001"/>
      </a:accent1>
      <a:accent2>
        <a:srgbClr val="8E0101"/>
      </a:accent2>
      <a:accent3>
        <a:srgbClr val="3B0202"/>
      </a:accent3>
      <a:accent4>
        <a:srgbClr val="4E4D4D"/>
      </a:accent4>
      <a:accent5>
        <a:srgbClr val="909090"/>
      </a:accent5>
      <a:accent6>
        <a:srgbClr val="A8A8A8"/>
      </a:accent6>
      <a:hlink>
        <a:srgbClr val="0563C1"/>
      </a:hlink>
      <a:folHlink>
        <a:srgbClr val="954F72"/>
      </a:folHlink>
    </a:clrScheme>
    <a:fontScheme name="fon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Bll</Template>
  <TotalTime>3322</TotalTime>
  <Words>2649</Words>
  <Application>Microsoft Macintosh PowerPoint</Application>
  <PresentationFormat>Widescreen</PresentationFormat>
  <Paragraphs>385</Paragraphs>
  <Slides>26</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26</vt:i4>
      </vt:variant>
    </vt:vector>
  </HeadingPairs>
  <TitlesOfParts>
    <vt:vector size="38" baseType="lpstr">
      <vt:lpstr>等线</vt:lpstr>
      <vt:lpstr>等线 Light</vt:lpstr>
      <vt:lpstr>PMingLiU</vt:lpstr>
      <vt:lpstr>宋体</vt:lpstr>
      <vt:lpstr>冬青黑体简体中文 W3</vt:lpstr>
      <vt:lpstr>Arial</vt:lpstr>
      <vt:lpstr>Arial Rounded MT Bold</vt:lpstr>
      <vt:lpstr>Calibri</vt:lpstr>
      <vt:lpstr>Times New Roman</vt:lpstr>
      <vt:lpstr>Wingdings</vt:lpstr>
      <vt:lpstr>微软雅黑 Light</vt:lpstr>
      <vt:lpstr>主题1</vt:lpstr>
      <vt:lpstr>XYL INTRODUCTION</vt:lpstr>
      <vt:lpstr>Contents</vt:lpstr>
      <vt:lpstr>XYL</vt:lpstr>
      <vt:lpstr>PowerPoint Presentation</vt:lpstr>
      <vt:lpstr> XYL China Factory (DongGuan)</vt:lpstr>
      <vt:lpstr>China Factory Profile (DongGuan)</vt:lpstr>
      <vt:lpstr>Compression Molded Workshop</vt:lpstr>
      <vt:lpstr>Injection Molded Workshop</vt:lpstr>
      <vt:lpstr>Production Process</vt:lpstr>
      <vt:lpstr>Warehouse</vt:lpstr>
      <vt:lpstr>XYL Vietnam Factory (South)</vt:lpstr>
      <vt:lpstr>Vietnam Factory Profile (South Vietnam)</vt:lpstr>
      <vt:lpstr>Compression Molded Workshop</vt:lpstr>
      <vt:lpstr>PowerPoint Presentation</vt:lpstr>
      <vt:lpstr>PowerPoint Presentation</vt:lpstr>
      <vt:lpstr>Capacity Enhancement 2024/2025</vt:lpstr>
      <vt:lpstr>R-Mat Material Introduction</vt:lpstr>
      <vt:lpstr>PowerPoint Presentation</vt:lpstr>
      <vt:lpstr>PowerPoint Presentation</vt:lpstr>
      <vt:lpstr>PowerPoint Presentation</vt:lpstr>
      <vt:lpstr>R-MAT Material with Outsole &amp; Midsole &amp; Sockliner</vt:lpstr>
      <vt:lpstr>PowerPoint Presentation</vt:lpstr>
      <vt:lpstr>PowerPoint Presentation</vt:lpstr>
      <vt:lpstr>PowerPoint Presentation</vt:lpstr>
      <vt:lpstr>PowerPoint Presentation</vt:lpstr>
      <vt:lpstr>Thank You</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Bll</dc:creator>
  <cp:lastModifiedBy>Caleb Labbe</cp:lastModifiedBy>
  <cp:revision>146</cp:revision>
  <cp:lastPrinted>2021-08-05T16:00:00Z</cp:lastPrinted>
  <dcterms:created xsi:type="dcterms:W3CDTF">2021-08-05T16:00:00Z</dcterms:created>
  <dcterms:modified xsi:type="dcterms:W3CDTF">2025-05-24T17:29:25Z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54ce19aa-b151-40c1-ba9d-bf54959cb1ed</vt:lpwstr>
  </property>
  <property fmtid="{D5CDD505-2E9C-101B-9397-08002B2CF9AE}" pid="3" name="ICV">
    <vt:lpwstr>6DCF3EDF8B354349A02A30EB385E8A82_13</vt:lpwstr>
  </property>
  <property fmtid="{D5CDD505-2E9C-101B-9397-08002B2CF9AE}" pid="4" name="KSOProductBuildVer">
    <vt:lpwstr>2052-12.1.0.19302</vt:lpwstr>
  </property>
</Properties>
</file>